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92" r:id="rId4"/>
    <p:sldId id="258" r:id="rId5"/>
    <p:sldId id="294" r:id="rId6"/>
    <p:sldId id="284" r:id="rId7"/>
    <p:sldId id="267" r:id="rId8"/>
    <p:sldId id="281" r:id="rId9"/>
    <p:sldId id="264" r:id="rId10"/>
    <p:sldId id="283" r:id="rId11"/>
    <p:sldId id="285" r:id="rId12"/>
    <p:sldId id="286" r:id="rId13"/>
    <p:sldId id="290" r:id="rId14"/>
    <p:sldId id="293" r:id="rId15"/>
    <p:sldId id="269" r:id="rId16"/>
    <p:sldId id="271" r:id="rId17"/>
    <p:sldId id="288" r:id="rId18"/>
    <p:sldId id="268" r:id="rId19"/>
    <p:sldId id="272" r:id="rId20"/>
    <p:sldId id="278" r:id="rId21"/>
    <p:sldId id="273" r:id="rId22"/>
    <p:sldId id="279" r:id="rId23"/>
    <p:sldId id="270" r:id="rId24"/>
    <p:sldId id="274" r:id="rId25"/>
    <p:sldId id="275" r:id="rId26"/>
    <p:sldId id="276" r:id="rId27"/>
    <p:sldId id="289"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49" autoAdjust="0"/>
    <p:restoredTop sz="94660"/>
  </p:normalViewPr>
  <p:slideViewPr>
    <p:cSldViewPr snapToGrid="0">
      <p:cViewPr varScale="1">
        <p:scale>
          <a:sx n="78" d="100"/>
          <a:sy n="78" d="100"/>
        </p:scale>
        <p:origin x="103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D3BBBF6-0D7B-4B1D-92AA-C24BC181C81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1C2054-A7CA-46CF-A17B-373CA56C30D6}"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3D3BBBF6-0D7B-4B1D-92AA-C24BC181C81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1C2054-A7CA-46CF-A17B-373CA56C30D6}"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endParaRPr lang="en-US"/>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3D3BBBF6-0D7B-4B1D-92AA-C24BC181C81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1C2054-A7CA-46CF-A17B-373CA56C30D6}" type="slidenum">
              <a:rPr lang="en-US" smtClean="0"/>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panose="020B0604020202020204"/>
              </a:rPr>
              <a:t>”</a:t>
            </a:r>
            <a:endParaRPr lang="en-US" dirty="0">
              <a:solidFill>
                <a:schemeClr val="accent1">
                  <a:lumMod val="60000"/>
                  <a:lumOff val="40000"/>
                </a:schemeClr>
              </a:solidFill>
              <a:latin typeface="Arial" panose="020B0604020202020204"/>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3D3BBBF6-0D7B-4B1D-92AA-C24BC181C81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1C2054-A7CA-46CF-A17B-373CA56C30D6}"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endParaRPr lang="en-US"/>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3D3BBBF6-0D7B-4B1D-92AA-C24BC181C81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1C2054-A7CA-46CF-A17B-373CA56C30D6}" type="slidenum">
              <a:rPr lang="en-US" smtClean="0"/>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endParaRPr lang="en-US"/>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3D3BBBF6-0D7B-4B1D-92AA-C24BC181C81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1C2054-A7CA-46CF-A17B-373CA56C30D6}"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3D3BBBF6-0D7B-4B1D-92AA-C24BC181C81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1C2054-A7CA-46CF-A17B-373CA56C30D6}"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3D3BBBF6-0D7B-4B1D-92AA-C24BC181C81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1C2054-A7CA-46CF-A17B-373CA56C30D6}"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3D3BBBF6-0D7B-4B1D-92AA-C24BC181C81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1C2054-A7CA-46CF-A17B-373CA56C30D6}"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3D3BBBF6-0D7B-4B1D-92AA-C24BC181C81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1C2054-A7CA-46CF-A17B-373CA56C30D6}"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3D3BBBF6-0D7B-4B1D-92AA-C24BC181C81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1C2054-A7CA-46CF-A17B-373CA56C30D6}"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3D3BBBF6-0D7B-4B1D-92AA-C24BC181C810}"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1C2054-A7CA-46CF-A17B-373CA56C30D6}"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3BBBF6-0D7B-4B1D-92AA-C24BC181C810}"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1C2054-A7CA-46CF-A17B-373CA56C30D6}"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3BBBF6-0D7B-4B1D-92AA-C24BC181C810}"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1C2054-A7CA-46CF-A17B-373CA56C30D6}"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200" indent="0">
              <a:buNone/>
              <a:defRPr sz="1400"/>
            </a:lvl2pPr>
            <a:lvl3pPr marL="914400" indent="0">
              <a:buNone/>
              <a:defRPr sz="1200"/>
            </a:lvl3pPr>
            <a:lvl4pPr marL="1370965" indent="0">
              <a:buNone/>
              <a:defRPr sz="1000"/>
            </a:lvl4pPr>
            <a:lvl5pPr marL="1828165" indent="0">
              <a:buNone/>
              <a:defRPr sz="1000"/>
            </a:lvl5pPr>
            <a:lvl6pPr marL="2285365" indent="0">
              <a:buNone/>
              <a:defRPr sz="1000"/>
            </a:lvl6pPr>
            <a:lvl7pPr marL="2742565" indent="0">
              <a:buNone/>
              <a:defRPr sz="1000"/>
            </a:lvl7pPr>
            <a:lvl8pPr marL="3199130" indent="0">
              <a:buNone/>
              <a:defRPr sz="1000"/>
            </a:lvl8pPr>
            <a:lvl9pPr marL="365633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D3BBBF6-0D7B-4B1D-92AA-C24BC181C81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1C2054-A7CA-46CF-A17B-373CA56C30D6}"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D3BBBF6-0D7B-4B1D-92AA-C24BC181C81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1C2054-A7CA-46CF-A17B-373CA56C30D6}"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D3BBBF6-0D7B-4B1D-92AA-C24BC181C810}" type="datetimeFigureOut">
              <a:rPr lang="en-US" smtClean="0"/>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21C2054-A7CA-46CF-A17B-373CA56C30D6}"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jpeg"/><Relationship Id="rId1"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jpeg"/><Relationship Id="rId1"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jpeg"/><Relationship Id="rId1"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jpeg"/><Relationship Id="rId1"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43000"/>
            <a:lum/>
          </a:blip>
          <a:srcRect/>
          <a:stretch>
            <a:fillRect t="-6000" b="-6000"/>
          </a:stretch>
        </a:blipFill>
        <a:effectLst/>
      </p:bgPr>
    </p:bg>
    <p:spTree>
      <p:nvGrpSpPr>
        <p:cNvPr id="1" name=""/>
        <p:cNvGrpSpPr/>
        <p:nvPr/>
      </p:nvGrpSpPr>
      <p:grpSpPr>
        <a:xfrm>
          <a:off x="0" y="0"/>
          <a:ext cx="0" cy="0"/>
          <a:chOff x="0" y="0"/>
          <a:chExt cx="0" cy="0"/>
        </a:xfrm>
      </p:grpSpPr>
      <p:pic>
        <p:nvPicPr>
          <p:cNvPr id="4" name="Picture 3" descr="candidate2"/>
          <p:cNvPicPr/>
          <p:nvPr/>
        </p:nvPicPr>
        <p:blipFill>
          <a:blip r:embed="rId2" cstate="print">
            <a:lum bright="-30000" contrast="24000"/>
          </a:blip>
          <a:srcRect/>
          <a:stretch>
            <a:fillRect/>
          </a:stretch>
        </p:blipFill>
        <p:spPr bwMode="auto">
          <a:xfrm>
            <a:off x="9631680" y="0"/>
            <a:ext cx="2560320" cy="2087880"/>
          </a:xfrm>
          <a:prstGeom prst="rect">
            <a:avLst/>
          </a:prstGeom>
          <a:noFill/>
          <a:ln w="9525">
            <a:noFill/>
            <a:miter lim="800000"/>
            <a:headEnd/>
            <a:tailEnd/>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379594" cy="2087880"/>
          </a:xfrm>
          <a:prstGeom prst="rect">
            <a:avLst/>
          </a:prstGeom>
          <a:noFill/>
        </p:spPr>
      </p:pic>
      <p:sp>
        <p:nvSpPr>
          <p:cNvPr id="6" name="Rectangle 5"/>
          <p:cNvSpPr/>
          <p:nvPr/>
        </p:nvSpPr>
        <p:spPr>
          <a:xfrm>
            <a:off x="1433195" y="1043940"/>
            <a:ext cx="9478645" cy="617394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latin typeface="+mj-lt"/>
                <a:cs typeface="Times New Roman" panose="02020603050405020304" pitchFamily="18" charset="0"/>
              </a:rPr>
              <a:t>MANGWE RURAL DISTRICT COUNCIL </a:t>
            </a:r>
            <a:endParaRPr lang="en-US" sz="5400" dirty="0">
              <a:solidFill>
                <a:schemeClr val="tx1"/>
              </a:solidFill>
              <a:latin typeface="+mj-lt"/>
              <a:cs typeface="Times New Roman" panose="02020603050405020304" pitchFamily="18" charset="0"/>
            </a:endParaRPr>
          </a:p>
          <a:p>
            <a:pPr algn="ctr"/>
            <a:r>
              <a:rPr lang="en-US" sz="5400" dirty="0">
                <a:solidFill>
                  <a:schemeClr val="tx1"/>
                </a:solidFill>
                <a:latin typeface="+mj-lt"/>
                <a:cs typeface="Times New Roman" panose="02020603050405020304" pitchFamily="18" charset="0"/>
              </a:rPr>
              <a:t>INVESTMENT PROSPECTUS</a:t>
            </a:r>
            <a:endParaRPr lang="en-US" sz="5400" dirty="0">
              <a:solidFill>
                <a:schemeClr val="tx1"/>
              </a:solidFill>
              <a:latin typeface="+mj-lt"/>
              <a:cs typeface="Times New Roman" panose="02020603050405020304" pitchFamily="18" charset="0"/>
            </a:endParaRPr>
          </a:p>
          <a:p>
            <a:pPr algn="ctr"/>
            <a:endParaRPr lang="en-US" sz="2000" dirty="0">
              <a:solidFill>
                <a:schemeClr val="tx1"/>
              </a:solidFill>
              <a:latin typeface="+mj-lt"/>
              <a:cs typeface="Times New Roman" panose="02020603050405020304" pitchFamily="18" charset="0"/>
            </a:endParaRPr>
          </a:p>
          <a:p>
            <a:pPr algn="ctr"/>
            <a:endParaRPr lang="en-US" sz="2000" b="1" dirty="0">
              <a:solidFill>
                <a:schemeClr val="tx1"/>
              </a:solidFill>
              <a:latin typeface="+mj-lt"/>
              <a:cs typeface="Times New Roman" panose="020206030504050203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2275" y="354798"/>
            <a:ext cx="8610600" cy="1293028"/>
          </a:xfrm>
        </p:spPr>
        <p:txBody>
          <a:bodyPr/>
          <a:lstStyle/>
          <a:p>
            <a:r>
              <a:rPr lang="en-US" dirty="0"/>
              <a:t>INGWIZI ARDA IRRIGATION </a:t>
            </a:r>
            <a:br>
              <a:rPr lang="en-US" dirty="0"/>
            </a:br>
            <a:endParaRPr lang="en-US" dirty="0"/>
          </a:p>
        </p:txBody>
      </p:sp>
      <p:pic>
        <p:nvPicPr>
          <p:cNvPr id="5" name="Content Placeholder 4"/>
          <p:cNvPicPr>
            <a:picLocks noGrp="1" noChangeAspect="1"/>
          </p:cNvPicPr>
          <p:nvPr>
            <p:ph idx="1"/>
          </p:nvPr>
        </p:nvPicPr>
        <p:blipFill rotWithShape="1">
          <a:blip r:embed="rId1" cstate="print">
            <a:extLst>
              <a:ext uri="{28A0092B-C50C-407E-A947-70E740481C1C}">
                <a14:useLocalDpi xmlns:a14="http://schemas.microsoft.com/office/drawing/2010/main" val="0"/>
              </a:ext>
            </a:extLst>
          </a:blip>
          <a:stretch>
            <a:fillRect/>
          </a:stretch>
        </p:blipFill>
        <p:spPr bwMode="auto">
          <a:xfrm>
            <a:off x="3003824" y="2715159"/>
            <a:ext cx="3944389" cy="2772295"/>
          </a:xfrm>
          <a:prstGeom prst="rect">
            <a:avLst/>
          </a:prstGeom>
          <a:noFill/>
          <a:ln>
            <a:noFill/>
          </a:ln>
        </p:spPr>
      </p:pic>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8197"/>
          <a:stretch>
            <a:fillRect/>
          </a:stretch>
        </p:blipFill>
        <p:spPr bwMode="auto">
          <a:xfrm>
            <a:off x="119062" y="3673902"/>
            <a:ext cx="7364858" cy="2574498"/>
          </a:xfrm>
          <a:prstGeom prst="rect">
            <a:avLst/>
          </a:prstGeom>
          <a:noFill/>
          <a:ln>
            <a:noFill/>
          </a:ln>
        </p:spPr>
      </p:pic>
      <p:sp>
        <p:nvSpPr>
          <p:cNvPr id="6" name="TextBox 5"/>
          <p:cNvSpPr txBox="1"/>
          <p:nvPr/>
        </p:nvSpPr>
        <p:spPr>
          <a:xfrm>
            <a:off x="0" y="1315637"/>
            <a:ext cx="11649075" cy="2308324"/>
          </a:xfrm>
          <a:prstGeom prst="rect">
            <a:avLst/>
          </a:prstGeom>
          <a:noFill/>
        </p:spPr>
        <p:txBody>
          <a:bodyPr wrap="square" rtlCol="0">
            <a:spAutoFit/>
          </a:bodyPr>
          <a:lstStyle/>
          <a:p>
            <a:r>
              <a:rPr lang="en-US" dirty="0"/>
              <a:t>ARDA </a:t>
            </a:r>
            <a:r>
              <a:rPr lang="en-US" dirty="0" err="1"/>
              <a:t>Ingwizi</a:t>
            </a:r>
            <a:r>
              <a:rPr lang="en-US" dirty="0"/>
              <a:t> Estate in Mangwe, are already in full swing, buoyed by recent rehabilitation of key irrigation schemes such as </a:t>
            </a:r>
            <a:r>
              <a:rPr lang="en-US" dirty="0" err="1"/>
              <a:t>Midlo</a:t>
            </a:r>
            <a:r>
              <a:rPr lang="en-US" dirty="0"/>
              <a:t> and </a:t>
            </a:r>
            <a:r>
              <a:rPr lang="en-US" dirty="0" err="1"/>
              <a:t>Masholomoshe</a:t>
            </a:r>
            <a:r>
              <a:rPr lang="en-US" dirty="0"/>
              <a:t> under the Green Climate Fund programme. The estate also has 22 hectares of sugar beans at maturity stage, 120 hectares of commercial maize approaching harvest, 132 hectares of hybrid maize, and 45 hectares of potatoes ready for lifting.</a:t>
            </a:r>
            <a:endParaRPr lang="en-US" dirty="0"/>
          </a:p>
          <a:p>
            <a:r>
              <a:rPr lang="en-US" dirty="0"/>
              <a:t> </a:t>
            </a:r>
            <a:endParaRPr lang="en-US" dirty="0"/>
          </a:p>
          <a:p>
            <a:r>
              <a:rPr lang="en-US" dirty="0"/>
              <a:t>Performance of newly rehabilitated irrigation schemes and highlighted the growing participation of individual farmers in wheat cultivation. More schemes like </a:t>
            </a:r>
            <a:r>
              <a:rPr lang="en-US" dirty="0" err="1"/>
              <a:t>Midlo</a:t>
            </a:r>
            <a:r>
              <a:rPr lang="en-US" dirty="0"/>
              <a:t> and </a:t>
            </a:r>
            <a:r>
              <a:rPr lang="en-US" dirty="0" err="1"/>
              <a:t>Masholomoshe</a:t>
            </a:r>
            <a:r>
              <a:rPr lang="en-US" dirty="0"/>
              <a:t> are now back in production, and individual farmers are also playing a vital role this season</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0" y="368507"/>
            <a:ext cx="8610600" cy="1293028"/>
          </a:xfrm>
        </p:spPr>
        <p:txBody>
          <a:bodyPr/>
          <a:lstStyle/>
          <a:p>
            <a:r>
              <a:rPr lang="en-US" dirty="0"/>
              <a:t> LIVESTOCK RANCHING</a:t>
            </a:r>
            <a:endParaRPr lang="en-US" dirty="0"/>
          </a:p>
        </p:txBody>
      </p:sp>
      <p:sp>
        <p:nvSpPr>
          <p:cNvPr id="3" name="Content Placeholder 2"/>
          <p:cNvSpPr>
            <a:spLocks noGrp="1"/>
          </p:cNvSpPr>
          <p:nvPr>
            <p:ph idx="1"/>
          </p:nvPr>
        </p:nvSpPr>
        <p:spPr>
          <a:xfrm>
            <a:off x="685800" y="1760538"/>
            <a:ext cx="10820400" cy="4024125"/>
          </a:xfrm>
        </p:spPr>
        <p:txBody>
          <a:bodyPr/>
          <a:lstStyle/>
          <a:p>
            <a:pPr marL="0" indent="0">
              <a:buNone/>
            </a:pPr>
            <a:r>
              <a:rPr lang="en-US" dirty="0"/>
              <a:t>Mangwe is a livestock ranching district, producing quality meat all year round and garnering interest from other districts. Cattle ranching, goat production and sheep production are viable projects for pursuit.</a:t>
            </a:r>
            <a:endParaRPr lang="en-US" dirty="0"/>
          </a:p>
        </p:txBody>
      </p:sp>
      <p:pic>
        <p:nvPicPr>
          <p:cNvPr id="5122" name="Picture 10"/>
          <p:cNvPicPr>
            <a:picLocks noChangeAspect="1" noChangeArrowheads="1"/>
          </p:cNvPicPr>
          <p:nvPr/>
        </p:nvPicPr>
        <p:blipFill>
          <a:blip r:embed="rId1">
            <a:extLst>
              <a:ext uri="{28A0092B-C50C-407E-A947-70E740481C1C}">
                <a14:useLocalDpi xmlns:a14="http://schemas.microsoft.com/office/drawing/2010/main" val="0"/>
              </a:ext>
            </a:extLst>
          </a:blip>
          <a:srcRect t="13507" r="52370" b="31770"/>
          <a:stretch>
            <a:fillRect/>
          </a:stretch>
        </p:blipFill>
        <p:spPr bwMode="auto">
          <a:xfrm>
            <a:off x="6626584" y="3071019"/>
            <a:ext cx="4879616" cy="3459161"/>
          </a:xfrm>
          <a:prstGeom prst="rect">
            <a:avLst/>
          </a:prstGeom>
          <a:noFill/>
          <a:extLst>
            <a:ext uri="{909E8E84-426E-40DD-AFC4-6F175D3DCCD1}">
              <a14:hiddenFill xmlns:a14="http://schemas.microsoft.com/office/drawing/2010/main">
                <a:solidFill>
                  <a:srgbClr val="FFFFFF"/>
                </a:solidFill>
              </a14:hiddenFill>
            </a:ext>
          </a:extLst>
        </p:spPr>
      </p:pic>
      <p:pic>
        <p:nvPicPr>
          <p:cNvPr id="5121" name="Content Placeholder 8"/>
          <p:cNvPicPr>
            <a:picLocks noGrp="1" noChangeAspect="1" noChangeArrowheads="1"/>
          </p:cNvPicPr>
          <p:nvPr/>
        </p:nvPicPr>
        <p:blipFill>
          <a:blip r:embed="rId2">
            <a:extLst>
              <a:ext uri="{28A0092B-C50C-407E-A947-70E740481C1C}">
                <a14:useLocalDpi xmlns:a14="http://schemas.microsoft.com/office/drawing/2010/main" val="0"/>
              </a:ext>
            </a:extLst>
          </a:blip>
          <a:srcRect t="7826" b="51083"/>
          <a:stretch>
            <a:fillRect/>
          </a:stretch>
        </p:blipFill>
        <p:spPr bwMode="auto">
          <a:xfrm>
            <a:off x="435334" y="3094038"/>
            <a:ext cx="5646738" cy="345916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5" name="Rectangle 4"/>
          <p:cNvSpPr>
            <a:spLocks noChangeArrowheads="1"/>
          </p:cNvSpPr>
          <p:nvPr/>
        </p:nvSpPr>
        <p:spPr bwMode="auto">
          <a:xfrm>
            <a:off x="0" y="4427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6" name="Rectangle 5"/>
          <p:cNvSpPr>
            <a:spLocks noChangeArrowheads="1"/>
          </p:cNvSpPr>
          <p:nvPr/>
        </p:nvSpPr>
        <p:spPr bwMode="auto">
          <a:xfrm>
            <a:off x="0" y="7886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MINING</a:t>
            </a:r>
            <a:endParaRPr lang="en-US" dirty="0"/>
          </a:p>
        </p:txBody>
      </p:sp>
      <p:sp>
        <p:nvSpPr>
          <p:cNvPr id="3" name="Content Placeholder 2"/>
          <p:cNvSpPr>
            <a:spLocks noGrp="1"/>
          </p:cNvSpPr>
          <p:nvPr>
            <p:ph idx="1"/>
          </p:nvPr>
        </p:nvSpPr>
        <p:spPr/>
        <p:txBody>
          <a:bodyPr/>
          <a:lstStyle/>
          <a:p>
            <a:pPr marL="0" indent="0">
              <a:buNone/>
            </a:pPr>
            <a:r>
              <a:rPr lang="en-US" dirty="0"/>
              <a:t>Mangwe houses a lot of mining activities, with its land rich in minerals such as gold and lithium.</a:t>
            </a:r>
            <a:endParaRPr lang="en-US" dirty="0"/>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85800" y="2924175"/>
            <a:ext cx="4581457" cy="3431670"/>
          </a:xfrm>
          <a:prstGeom prst="rect">
            <a:avLst/>
          </a:prstGeom>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049" y="2924175"/>
            <a:ext cx="5147505" cy="34316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t>MASTER PLAN POTENTIAL INVESTMENTS</a:t>
            </a:r>
            <a:endParaRPr lang="en-US" sz="4400" dirty="0"/>
          </a:p>
        </p:txBody>
      </p:sp>
      <p:graphicFrame>
        <p:nvGraphicFramePr>
          <p:cNvPr id="8" name="Content Placeholder 7"/>
          <p:cNvGraphicFramePr>
            <a:graphicFrameLocks noGrp="1"/>
          </p:cNvGraphicFramePr>
          <p:nvPr>
            <p:ph idx="1"/>
          </p:nvPr>
        </p:nvGraphicFramePr>
        <p:xfrm>
          <a:off x="490537" y="2193924"/>
          <a:ext cx="11210926" cy="3787777"/>
        </p:xfrm>
        <a:graphic>
          <a:graphicData uri="http://schemas.openxmlformats.org/drawingml/2006/table">
            <a:tbl>
              <a:tblPr firstRow="1" bandRow="1">
                <a:tableStyleId>{5C22544A-7EE6-4342-B048-85BDC9FD1C3A}</a:tableStyleId>
              </a:tblPr>
              <a:tblGrid>
                <a:gridCol w="5605463"/>
                <a:gridCol w="5605463"/>
              </a:tblGrid>
              <a:tr h="490262">
                <a:tc>
                  <a:txBody>
                    <a:bodyPr/>
                    <a:lstStyle/>
                    <a:p>
                      <a:r>
                        <a:rPr lang="en-US" dirty="0"/>
                        <a:t>Potential Investments</a:t>
                      </a:r>
                      <a:endParaRPr lang="en-US" dirty="0"/>
                    </a:p>
                  </a:txBody>
                  <a:tcPr/>
                </a:tc>
                <a:tc>
                  <a:txBody>
                    <a:bodyPr/>
                    <a:lstStyle/>
                    <a:p>
                      <a:r>
                        <a:rPr lang="en-US" dirty="0"/>
                        <a:t>No.</a:t>
                      </a:r>
                      <a:endParaRPr lang="en-US" dirty="0"/>
                    </a:p>
                  </a:txBody>
                  <a:tcPr/>
                </a:tc>
              </a:tr>
              <a:tr h="490262">
                <a:tc>
                  <a:txBody>
                    <a:bodyPr/>
                    <a:lstStyle/>
                    <a:p>
                      <a:r>
                        <a:rPr lang="en-US" dirty="0"/>
                        <a:t>Irrigation Schemes</a:t>
                      </a:r>
                      <a:endParaRPr lang="en-US" dirty="0"/>
                    </a:p>
                  </a:txBody>
                  <a:tcPr/>
                </a:tc>
                <a:tc>
                  <a:txBody>
                    <a:bodyPr/>
                    <a:lstStyle/>
                    <a:p>
                      <a:r>
                        <a:rPr lang="en-US" dirty="0"/>
                        <a:t>3 (</a:t>
                      </a:r>
                      <a:r>
                        <a:rPr lang="en-US" dirty="0" err="1"/>
                        <a:t>Maninji</a:t>
                      </a:r>
                      <a:r>
                        <a:rPr lang="en-US" dirty="0"/>
                        <a:t>, </a:t>
                      </a:r>
                      <a:r>
                        <a:rPr lang="en-US" dirty="0" err="1"/>
                        <a:t>Ingwizi</a:t>
                      </a:r>
                      <a:r>
                        <a:rPr lang="en-US" dirty="0"/>
                        <a:t>, </a:t>
                      </a:r>
                      <a:r>
                        <a:rPr lang="en-US" dirty="0" err="1"/>
                        <a:t>Empandeni</a:t>
                      </a:r>
                      <a:r>
                        <a:rPr lang="en-US" dirty="0"/>
                        <a:t>)</a:t>
                      </a:r>
                      <a:endParaRPr lang="en-US" dirty="0"/>
                    </a:p>
                  </a:txBody>
                  <a:tcPr/>
                </a:tc>
              </a:tr>
              <a:tr h="490262">
                <a:tc>
                  <a:txBody>
                    <a:bodyPr/>
                    <a:lstStyle/>
                    <a:p>
                      <a:r>
                        <a:rPr lang="en-US" dirty="0"/>
                        <a:t>Conservancy</a:t>
                      </a:r>
                      <a:endParaRPr lang="en-US" dirty="0"/>
                    </a:p>
                  </a:txBody>
                  <a:tcPr/>
                </a:tc>
                <a:tc>
                  <a:txBody>
                    <a:bodyPr/>
                    <a:lstStyle/>
                    <a:p>
                      <a:r>
                        <a:rPr lang="en-US" dirty="0"/>
                        <a:t>2 (Marula, Lower </a:t>
                      </a:r>
                      <a:r>
                        <a:rPr lang="en-US" dirty="0" err="1"/>
                        <a:t>Shashe</a:t>
                      </a:r>
                      <a:r>
                        <a:rPr lang="en-US" dirty="0"/>
                        <a:t>)</a:t>
                      </a:r>
                      <a:endParaRPr lang="en-US" dirty="0"/>
                    </a:p>
                  </a:txBody>
                  <a:tcPr/>
                </a:tc>
              </a:tr>
              <a:tr h="490262">
                <a:tc>
                  <a:txBody>
                    <a:bodyPr/>
                    <a:lstStyle/>
                    <a:p>
                      <a:r>
                        <a:rPr lang="en-US" dirty="0"/>
                        <a:t>Truck In</a:t>
                      </a:r>
                      <a:endParaRPr lang="en-US" dirty="0"/>
                    </a:p>
                  </a:txBody>
                  <a:tcPr/>
                </a:tc>
                <a:tc>
                  <a:txBody>
                    <a:bodyPr/>
                    <a:lstStyle/>
                    <a:p>
                      <a:r>
                        <a:rPr lang="en-US" dirty="0"/>
                        <a:t>2 (Marula, </a:t>
                      </a:r>
                      <a:r>
                        <a:rPr lang="en-US" dirty="0" err="1"/>
                        <a:t>Ramokgwebane</a:t>
                      </a:r>
                      <a:r>
                        <a:rPr lang="en-US" dirty="0"/>
                        <a:t>)</a:t>
                      </a:r>
                      <a:endParaRPr lang="en-US" dirty="0"/>
                    </a:p>
                  </a:txBody>
                  <a:tcPr/>
                </a:tc>
              </a:tr>
              <a:tr h="846205">
                <a:tc>
                  <a:txBody>
                    <a:bodyPr/>
                    <a:lstStyle/>
                    <a:p>
                      <a:r>
                        <a:rPr lang="en-US" dirty="0" err="1"/>
                        <a:t>Centres</a:t>
                      </a:r>
                      <a:r>
                        <a:rPr lang="en-US" dirty="0"/>
                        <a:t> marked for residential growth</a:t>
                      </a:r>
                      <a:endParaRPr lang="en-US" dirty="0"/>
                    </a:p>
                  </a:txBody>
                  <a:tcPr/>
                </a:tc>
                <a:tc>
                  <a:txBody>
                    <a:bodyPr/>
                    <a:lstStyle/>
                    <a:p>
                      <a:r>
                        <a:rPr lang="en-US" dirty="0"/>
                        <a:t>4 (Marula, Nxele, </a:t>
                      </a:r>
                      <a:r>
                        <a:rPr lang="en-US" dirty="0" err="1"/>
                        <a:t>Brunapeg</a:t>
                      </a:r>
                      <a:r>
                        <a:rPr lang="en-US" dirty="0"/>
                        <a:t>, </a:t>
                      </a:r>
                      <a:r>
                        <a:rPr lang="en-US" dirty="0" err="1"/>
                        <a:t>Madabe</a:t>
                      </a:r>
                      <a:r>
                        <a:rPr lang="en-US" dirty="0"/>
                        <a:t>, </a:t>
                      </a:r>
                      <a:r>
                        <a:rPr lang="en-US" dirty="0" err="1"/>
                        <a:t>Mhlotshana</a:t>
                      </a:r>
                      <a:r>
                        <a:rPr lang="en-US" dirty="0"/>
                        <a:t>)</a:t>
                      </a:r>
                      <a:endParaRPr lang="en-US" dirty="0"/>
                    </a:p>
                  </a:txBody>
                  <a:tcPr/>
                </a:tc>
              </a:tr>
              <a:tr h="490262">
                <a:tc>
                  <a:txBody>
                    <a:bodyPr/>
                    <a:lstStyle/>
                    <a:p>
                      <a:r>
                        <a:rPr lang="en-US" dirty="0"/>
                        <a:t>Dams</a:t>
                      </a:r>
                      <a:endParaRPr lang="en-US" dirty="0"/>
                    </a:p>
                  </a:txBody>
                  <a:tcPr/>
                </a:tc>
                <a:tc>
                  <a:txBody>
                    <a:bodyPr/>
                    <a:lstStyle/>
                    <a:p>
                      <a:r>
                        <a:rPr lang="en-US" dirty="0"/>
                        <a:t>2 (</a:t>
                      </a:r>
                      <a:r>
                        <a:rPr lang="en-US" dirty="0" err="1"/>
                        <a:t>Empandeni</a:t>
                      </a:r>
                      <a:r>
                        <a:rPr lang="en-US" dirty="0"/>
                        <a:t>, </a:t>
                      </a:r>
                      <a:r>
                        <a:rPr lang="en-US" dirty="0" err="1"/>
                        <a:t>Maninji</a:t>
                      </a:r>
                      <a:r>
                        <a:rPr lang="en-US" dirty="0"/>
                        <a:t>)</a:t>
                      </a:r>
                      <a:endParaRPr lang="en-US" dirty="0"/>
                    </a:p>
                  </a:txBody>
                  <a:tcPr/>
                </a:tc>
              </a:tr>
              <a:tr h="490262">
                <a:tc>
                  <a:txBody>
                    <a:bodyPr/>
                    <a:lstStyle/>
                    <a:p>
                      <a:r>
                        <a:rPr lang="en-US" dirty="0"/>
                        <a:t>Tourism Corridor</a:t>
                      </a:r>
                      <a:endParaRPr lang="en-US" dirty="0"/>
                    </a:p>
                  </a:txBody>
                  <a:tcPr/>
                </a:tc>
                <a:tc>
                  <a:txBody>
                    <a:bodyPr/>
                    <a:lstStyle/>
                    <a:p>
                      <a:r>
                        <a:rPr lang="en-US" dirty="0"/>
                        <a:t>1 (</a:t>
                      </a:r>
                      <a:r>
                        <a:rPr lang="en-US" dirty="0" err="1"/>
                        <a:t>Ingwizi</a:t>
                      </a:r>
                      <a:r>
                        <a:rPr lang="en-US" dirty="0"/>
                        <a:t>)</a:t>
                      </a:r>
                      <a:endParaRPr lang="en-US" dirty="0"/>
                    </a:p>
                  </a:txBody>
                  <a:tcPr/>
                </a:tc>
              </a:tr>
            </a:tbl>
          </a:graphicData>
        </a:graphic>
      </p:graphicFrame>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5715000"/>
          </a:xfrm>
        </p:spPr>
        <p:txBody>
          <a:bodyPr>
            <a:normAutofit/>
          </a:bodyPr>
          <a:lstStyle/>
          <a:p>
            <a:r>
              <a:rPr lang="en-US" sz="8800" dirty="0"/>
              <a:t>SECTOR 1:</a:t>
            </a:r>
            <a:br>
              <a:rPr lang="en-US" sz="8800" dirty="0"/>
            </a:br>
            <a:br>
              <a:rPr lang="en-US" sz="8800" dirty="0"/>
            </a:br>
            <a:r>
              <a:rPr lang="en-US" sz="8800" dirty="0"/>
              <a:t>TOURISM</a:t>
            </a:r>
            <a:endParaRPr lang="en-US" sz="8800" dirty="0"/>
          </a:p>
        </p:txBody>
      </p:sp>
    </p:spTree>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7633" y="-601537"/>
            <a:ext cx="10018713" cy="304800"/>
          </a:xfrm>
        </p:spPr>
        <p:txBody>
          <a:bodyPr>
            <a:normAutofit fontScale="90000"/>
          </a:bodyPr>
          <a:lstStyle/>
          <a:p>
            <a:endParaRPr lang="en-US" dirty="0"/>
          </a:p>
        </p:txBody>
      </p:sp>
      <p:graphicFrame>
        <p:nvGraphicFramePr>
          <p:cNvPr id="4" name="Content Placeholder 3"/>
          <p:cNvGraphicFramePr>
            <a:graphicFrameLocks noGrp="1"/>
          </p:cNvGraphicFramePr>
          <p:nvPr>
            <p:ph idx="1"/>
          </p:nvPr>
        </p:nvGraphicFramePr>
        <p:xfrm>
          <a:off x="243840" y="39931"/>
          <a:ext cx="11795760" cy="6978330"/>
        </p:xfrm>
        <a:graphic>
          <a:graphicData uri="http://schemas.openxmlformats.org/drawingml/2006/table">
            <a:tbl>
              <a:tblPr firstRow="1" bandRow="1">
                <a:tableStyleId>{3C2FFA5D-87B4-456A-9821-1D502468CF0F}</a:tableStyleId>
              </a:tblPr>
              <a:tblGrid>
                <a:gridCol w="3617573"/>
                <a:gridCol w="8178187"/>
              </a:tblGrid>
              <a:tr h="351600">
                <a:tc>
                  <a:txBody>
                    <a:bodyPr/>
                    <a:lstStyle/>
                    <a:p>
                      <a:pPr marL="0" marR="0">
                        <a:lnSpc>
                          <a:spcPct val="107000"/>
                        </a:lnSpc>
                        <a:spcAft>
                          <a:spcPts val="800"/>
                        </a:spcAft>
                        <a:buNone/>
                      </a:pPr>
                      <a:r>
                        <a:rPr lang="en-US" sz="1800" b="1" dirty="0">
                          <a:effectLst/>
                        </a:rPr>
                        <a:t>Project Title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800" dirty="0" err="1">
                          <a:effectLst/>
                        </a:rPr>
                        <a:t>Ingwizi</a:t>
                      </a:r>
                      <a:r>
                        <a:rPr lang="en-US" sz="1800" dirty="0">
                          <a:effectLst/>
                        </a:rPr>
                        <a:t> Dam Resort Centre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440680">
                <a:tc>
                  <a:txBody>
                    <a:bodyPr/>
                    <a:lstStyle/>
                    <a:p>
                      <a:pPr marL="0" marR="0">
                        <a:lnSpc>
                          <a:spcPct val="107000"/>
                        </a:lnSpc>
                        <a:spcAft>
                          <a:spcPts val="800"/>
                        </a:spcAft>
                        <a:buNone/>
                      </a:pPr>
                      <a:r>
                        <a:rPr lang="en-US" sz="1600" b="1" dirty="0">
                          <a:effectLst/>
                        </a:rPr>
                        <a:t>Project Promoter and Contacts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600" dirty="0">
                          <a:effectLst/>
                        </a:rPr>
                        <a:t>Mangwe Rural District Council</a:t>
                      </a:r>
                      <a:endParaRPr lang="en-US" sz="1600" dirty="0">
                        <a:effectLst/>
                      </a:endParaRPr>
                    </a:p>
                    <a:p>
                      <a:pPr marL="0" marR="0">
                        <a:lnSpc>
                          <a:spcPct val="107000"/>
                        </a:lnSpc>
                        <a:spcAft>
                          <a:spcPts val="800"/>
                        </a:spcAft>
                        <a:buNone/>
                      </a:pPr>
                      <a:r>
                        <a:rPr lang="en-US" sz="1600" dirty="0">
                          <a:effectLst/>
                        </a:rPr>
                        <a:t>Contact: Mrs. G. Khupe-Sibindi – District Engineer – +263772829236</a:t>
                      </a:r>
                      <a:endParaRPr lang="en-US" sz="1600" dirty="0">
                        <a:effectLst/>
                      </a:endParaRPr>
                    </a:p>
                    <a:p>
                      <a:pPr marL="0" marR="0">
                        <a:lnSpc>
                          <a:spcPct val="107000"/>
                        </a:lnSpc>
                        <a:spcAft>
                          <a:spcPts val="800"/>
                        </a:spcAft>
                        <a:buNone/>
                      </a:pPr>
                      <a:r>
                        <a:rPr lang="en-US" sz="1600" dirty="0">
                          <a:effectLst/>
                        </a:rPr>
                        <a:t>Contact: Mr. I. Moyo – District Spatial Planner – +263779685525</a:t>
                      </a:r>
                      <a:endParaRPr lang="en-US" sz="1600" dirty="0">
                        <a:effectLst/>
                      </a:endParaRPr>
                    </a:p>
                    <a:p>
                      <a:pPr marL="0" marR="0">
                        <a:lnSpc>
                          <a:spcPct val="107000"/>
                        </a:lnSpc>
                        <a:spcAft>
                          <a:spcPts val="800"/>
                        </a:spcAft>
                        <a:buNone/>
                      </a:pPr>
                      <a:r>
                        <a:rPr lang="en-US" sz="1600" dirty="0">
                          <a:effectLst/>
                        </a:rPr>
                        <a:t>Contact: Mr. X. Moyo – District Natural Resources &amp; Conservation Officer – +263772478530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6016">
                <a:tc>
                  <a:txBody>
                    <a:bodyPr/>
                    <a:lstStyle/>
                    <a:p>
                      <a:pPr marL="0" marR="0">
                        <a:lnSpc>
                          <a:spcPct val="107000"/>
                        </a:lnSpc>
                        <a:spcAft>
                          <a:spcPts val="800"/>
                        </a:spcAft>
                        <a:buNone/>
                      </a:pPr>
                      <a:r>
                        <a:rPr lang="en-US" sz="1600" b="1">
                          <a:effectLst/>
                        </a:rPr>
                        <a:t>Location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600">
                          <a:effectLst/>
                        </a:rPr>
                        <a:t>Ingwizi Dam, Mangwe District, Matabeleland South, Zimbabwe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39851">
                <a:tc>
                  <a:txBody>
                    <a:bodyPr/>
                    <a:lstStyle/>
                    <a:p>
                      <a:pPr marL="0" marR="0">
                        <a:lnSpc>
                          <a:spcPct val="107000"/>
                        </a:lnSpc>
                        <a:spcAft>
                          <a:spcPts val="800"/>
                        </a:spcAft>
                        <a:buNone/>
                      </a:pPr>
                      <a:r>
                        <a:rPr lang="en-US" sz="1600" b="1" dirty="0">
                          <a:effectLst/>
                        </a:rPr>
                        <a:t>Investment Type/Financing Model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600" dirty="0">
                          <a:effectLst/>
                        </a:rPr>
                        <a:t>PPP, Government Grants/Tourism Development Funds</a:t>
                      </a:r>
                      <a:endParaRPr lang="en-US" sz="1600" dirty="0">
                        <a:effectLst/>
                      </a:endParaRPr>
                    </a:p>
                    <a:p>
                      <a:pPr marL="0" marR="0">
                        <a:lnSpc>
                          <a:spcPct val="107000"/>
                        </a:lnSpc>
                        <a:spcAft>
                          <a:spcPts val="800"/>
                        </a:spcAft>
                        <a:buNone/>
                      </a:pPr>
                      <a:r>
                        <a:rPr lang="en-US" sz="1600" dirty="0">
                          <a:effectLst/>
                        </a:rPr>
                        <a:t>Council has uninhabited land with diverse wildlife resources and there is plan to establish a wildlife conservancy for consumptive and non-consumptive tourism.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221410">
                <a:tc>
                  <a:txBody>
                    <a:bodyPr/>
                    <a:lstStyle/>
                    <a:p>
                      <a:pPr marL="0" marR="0">
                        <a:lnSpc>
                          <a:spcPct val="107000"/>
                        </a:lnSpc>
                        <a:spcAft>
                          <a:spcPts val="800"/>
                        </a:spcAft>
                        <a:buNone/>
                      </a:pPr>
                      <a:r>
                        <a:rPr lang="en-US" sz="1600" b="1" dirty="0">
                          <a:effectLst/>
                        </a:rPr>
                        <a:t>Project Scope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600" dirty="0">
                          <a:effectLst/>
                        </a:rPr>
                        <a:t>Establishment of a resort centre around </a:t>
                      </a:r>
                      <a:r>
                        <a:rPr lang="en-US" sz="1600" dirty="0" err="1">
                          <a:effectLst/>
                        </a:rPr>
                        <a:t>Ingwizi</a:t>
                      </a:r>
                      <a:r>
                        <a:rPr lang="en-US" sz="1600" dirty="0">
                          <a:effectLst/>
                        </a:rPr>
                        <a:t> Dam through the construction of lodge and conferencing facilities along the waterfront</a:t>
                      </a:r>
                      <a:endParaRPr lang="en-US" sz="1600" dirty="0">
                        <a:effectLst/>
                      </a:endParaRPr>
                    </a:p>
                    <a:p>
                      <a:pPr marL="0" marR="0">
                        <a:lnSpc>
                          <a:spcPct val="107000"/>
                        </a:lnSpc>
                        <a:spcAft>
                          <a:spcPts val="800"/>
                        </a:spcAft>
                        <a:buNone/>
                      </a:pPr>
                      <a:r>
                        <a:rPr lang="en-US" sz="1600" dirty="0">
                          <a:effectLst/>
                        </a:rPr>
                        <a:t>Establishment of outdoor camping sites and development of fishing activities revenue generation. Tourist attraction facility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28494">
                <a:tc>
                  <a:txBody>
                    <a:bodyPr/>
                    <a:lstStyle/>
                    <a:p>
                      <a:pPr marL="0" marR="0">
                        <a:lnSpc>
                          <a:spcPct val="107000"/>
                        </a:lnSpc>
                        <a:spcAft>
                          <a:spcPts val="800"/>
                        </a:spcAft>
                        <a:buNone/>
                      </a:pPr>
                      <a:r>
                        <a:rPr lang="en-US" sz="1600" b="1" dirty="0">
                          <a:effectLst/>
                        </a:rPr>
                        <a:t>Estimated Project Overall Cost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600" dirty="0">
                          <a:effectLst/>
                        </a:rPr>
                        <a:t>~US$2,000,000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6016">
                <a:tc>
                  <a:txBody>
                    <a:bodyPr/>
                    <a:lstStyle/>
                    <a:p>
                      <a:pPr marL="0" marR="0">
                        <a:lnSpc>
                          <a:spcPct val="107000"/>
                        </a:lnSpc>
                        <a:spcAft>
                          <a:spcPts val="800"/>
                        </a:spcAft>
                        <a:buNone/>
                      </a:pPr>
                      <a:r>
                        <a:rPr lang="en-US" sz="1600" b="1">
                          <a:effectLst/>
                        </a:rPr>
                        <a:t>Project Status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600">
                          <a:effectLst/>
                        </a:rPr>
                        <a:t>Greenfield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03324">
                <a:tc>
                  <a:txBody>
                    <a:bodyPr/>
                    <a:lstStyle/>
                    <a:p>
                      <a:pPr marL="0" marR="0">
                        <a:lnSpc>
                          <a:spcPct val="107000"/>
                        </a:lnSpc>
                        <a:spcAft>
                          <a:spcPts val="800"/>
                        </a:spcAft>
                        <a:buNone/>
                      </a:pPr>
                      <a:r>
                        <a:rPr lang="en-US" sz="1600" b="1">
                          <a:effectLst/>
                        </a:rPr>
                        <a:t>Feasibility Studies done or Business Plan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600" dirty="0">
                          <a:effectLst/>
                        </a:rPr>
                        <a:t>Costing estimates and engagement of potential investors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440680">
                <a:tc>
                  <a:txBody>
                    <a:bodyPr/>
                    <a:lstStyle/>
                    <a:p>
                      <a:pPr marL="0" marR="0">
                        <a:lnSpc>
                          <a:spcPct val="107000"/>
                        </a:lnSpc>
                        <a:spcAft>
                          <a:spcPts val="800"/>
                        </a:spcAft>
                        <a:buNone/>
                      </a:pPr>
                      <a:r>
                        <a:rPr lang="en-US" sz="1600" b="1">
                          <a:effectLst/>
                        </a:rPr>
                        <a:t>Expected Benefits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600" dirty="0">
                          <a:effectLst/>
                        </a:rPr>
                        <a:t>Tourism promotion</a:t>
                      </a:r>
                      <a:endParaRPr lang="en-US" sz="1600" dirty="0">
                        <a:effectLst/>
                      </a:endParaRPr>
                    </a:p>
                    <a:p>
                      <a:pPr marL="0" marR="0">
                        <a:lnSpc>
                          <a:spcPct val="107000"/>
                        </a:lnSpc>
                        <a:spcAft>
                          <a:spcPts val="800"/>
                        </a:spcAft>
                        <a:buNone/>
                      </a:pPr>
                      <a:r>
                        <a:rPr lang="en-US" sz="1600" dirty="0">
                          <a:effectLst/>
                        </a:rPr>
                        <a:t>Growth of local businesses</a:t>
                      </a:r>
                      <a:endParaRPr lang="en-US" sz="1600" dirty="0">
                        <a:effectLst/>
                      </a:endParaRPr>
                    </a:p>
                    <a:p>
                      <a:pPr marL="0" marR="0">
                        <a:lnSpc>
                          <a:spcPct val="107000"/>
                        </a:lnSpc>
                        <a:spcAft>
                          <a:spcPts val="800"/>
                        </a:spcAft>
                        <a:buNone/>
                      </a:pPr>
                      <a:r>
                        <a:rPr lang="en-US" sz="1600" dirty="0">
                          <a:effectLst/>
                        </a:rPr>
                        <a:t>Job creation</a:t>
                      </a:r>
                      <a:endParaRPr lang="en-US" sz="1600" dirty="0">
                        <a:effectLst/>
                      </a:endParaRPr>
                    </a:p>
                    <a:p>
                      <a:pPr marL="0" marR="0">
                        <a:lnSpc>
                          <a:spcPct val="107000"/>
                        </a:lnSpc>
                        <a:spcAft>
                          <a:spcPts val="800"/>
                        </a:spcAft>
                        <a:buNone/>
                      </a:pPr>
                      <a:r>
                        <a:rPr lang="en-US" sz="1600" dirty="0">
                          <a:effectLst/>
                        </a:rPr>
                        <a:t>Infrastructure development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Content Placeholder 3"/>
          <p:cNvGraphicFramePr/>
          <p:nvPr/>
        </p:nvGraphicFramePr>
        <p:xfrm>
          <a:off x="243840" y="39931"/>
          <a:ext cx="11795760" cy="6079446"/>
        </p:xfrm>
        <a:graphic>
          <a:graphicData uri="http://schemas.openxmlformats.org/drawingml/2006/table">
            <a:tbl>
              <a:tblPr firstRow="1" bandRow="1">
                <a:tableStyleId>{3C2FFA5D-87B4-456A-9821-1D502468CF0F}</a:tableStyleId>
              </a:tblPr>
              <a:tblGrid>
                <a:gridCol w="3617573"/>
                <a:gridCol w="8178187"/>
              </a:tblGrid>
              <a:tr h="351600">
                <a:tc>
                  <a:txBody>
                    <a:bodyPr/>
                    <a:lstStyle/>
                    <a:p>
                      <a:pPr marL="0" marR="0">
                        <a:lnSpc>
                          <a:spcPct val="107000"/>
                        </a:lnSpc>
                        <a:spcAft>
                          <a:spcPts val="800"/>
                        </a:spcAft>
                        <a:buNone/>
                      </a:pPr>
                      <a:r>
                        <a:rPr lang="en-US" sz="1800" b="1" dirty="0">
                          <a:effectLst/>
                        </a:rPr>
                        <a:t>Project Title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800" dirty="0" err="1">
                          <a:effectLst/>
                        </a:rPr>
                        <a:t>Shashe</a:t>
                      </a:r>
                      <a:r>
                        <a:rPr lang="en-US" sz="1800" dirty="0">
                          <a:effectLst/>
                        </a:rPr>
                        <a:t> Conservancy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70544">
                <a:tc>
                  <a:txBody>
                    <a:bodyPr/>
                    <a:lstStyle/>
                    <a:p>
                      <a:pPr marL="0" marR="0">
                        <a:lnSpc>
                          <a:spcPct val="107000"/>
                        </a:lnSpc>
                        <a:spcAft>
                          <a:spcPts val="800"/>
                        </a:spcAft>
                        <a:buNone/>
                      </a:pPr>
                      <a:r>
                        <a:rPr lang="en-US" sz="1600" b="1" dirty="0">
                          <a:effectLst/>
                        </a:rPr>
                        <a:t>Project Promoter and Contacts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600" dirty="0">
                          <a:effectLst/>
                        </a:rPr>
                        <a:t>Mangwe Rural District Council</a:t>
                      </a:r>
                      <a:endParaRPr lang="en-US" sz="1600" dirty="0">
                        <a:effectLst/>
                      </a:endParaRPr>
                    </a:p>
                    <a:p>
                      <a:pPr marL="0" marR="0">
                        <a:lnSpc>
                          <a:spcPct val="107000"/>
                        </a:lnSpc>
                        <a:spcAft>
                          <a:spcPts val="800"/>
                        </a:spcAft>
                        <a:buNone/>
                      </a:pPr>
                      <a:r>
                        <a:rPr lang="en-US" sz="1600" dirty="0">
                          <a:effectLst/>
                        </a:rPr>
                        <a:t>Contact: Mr. X. Moyo – District Natural Resources &amp; Conservation Officer – +263772478530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6016">
                <a:tc>
                  <a:txBody>
                    <a:bodyPr/>
                    <a:lstStyle/>
                    <a:p>
                      <a:pPr marL="0" marR="0">
                        <a:lnSpc>
                          <a:spcPct val="107000"/>
                        </a:lnSpc>
                        <a:spcAft>
                          <a:spcPts val="800"/>
                        </a:spcAft>
                        <a:buNone/>
                      </a:pPr>
                      <a:r>
                        <a:rPr lang="en-US" sz="1600" b="1">
                          <a:effectLst/>
                        </a:rPr>
                        <a:t>Location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600" dirty="0">
                          <a:effectLst/>
                        </a:rPr>
                        <a:t>Lower </a:t>
                      </a:r>
                      <a:r>
                        <a:rPr lang="en-US" sz="1600" dirty="0" err="1">
                          <a:effectLst/>
                        </a:rPr>
                        <a:t>Shashe</a:t>
                      </a:r>
                      <a:r>
                        <a:rPr lang="en-US" sz="1600" dirty="0">
                          <a:effectLst/>
                        </a:rPr>
                        <a:t>, Ward 17 Makorokoro, Mangwe District, Matabeleland South, Zimbabwe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39851">
                <a:tc>
                  <a:txBody>
                    <a:bodyPr/>
                    <a:lstStyle/>
                    <a:p>
                      <a:pPr marL="0" marR="0">
                        <a:lnSpc>
                          <a:spcPct val="107000"/>
                        </a:lnSpc>
                        <a:spcAft>
                          <a:spcPts val="800"/>
                        </a:spcAft>
                        <a:buNone/>
                      </a:pPr>
                      <a:r>
                        <a:rPr lang="en-US" sz="1600" b="1" dirty="0">
                          <a:effectLst/>
                        </a:rPr>
                        <a:t>Investment Type/Financing Model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600" kern="1200" dirty="0">
                          <a:solidFill>
                            <a:schemeClr val="dk1"/>
                          </a:solidFill>
                          <a:effectLst/>
                          <a:latin typeface="+mn-lt"/>
                          <a:ea typeface="+mn-ea"/>
                          <a:cs typeface="+mn-cs"/>
                        </a:rPr>
                        <a:t>BOT.</a:t>
                      </a:r>
                      <a:endParaRPr lang="en-US" sz="1600" kern="1200" dirty="0">
                        <a:solidFill>
                          <a:schemeClr val="dk1"/>
                        </a:solidFill>
                        <a:effectLst/>
                        <a:latin typeface="+mn-lt"/>
                        <a:ea typeface="+mn-ea"/>
                        <a:cs typeface="+mn-cs"/>
                      </a:endParaRPr>
                    </a:p>
                    <a:p>
                      <a:pPr marL="0" marR="0">
                        <a:lnSpc>
                          <a:spcPct val="107000"/>
                        </a:lnSpc>
                        <a:spcAft>
                          <a:spcPts val="800"/>
                        </a:spcAft>
                        <a:buNone/>
                      </a:pPr>
                      <a:r>
                        <a:rPr lang="en-US" sz="1600" kern="1200" dirty="0">
                          <a:solidFill>
                            <a:schemeClr val="dk1"/>
                          </a:solidFill>
                          <a:effectLst/>
                          <a:latin typeface="+mn-lt"/>
                          <a:ea typeface="+mn-ea"/>
                          <a:cs typeface="+mn-cs"/>
                        </a:rPr>
                        <a:t>Council has uninhabited land with diverse wildlife resources and there is plan to establish a wildlife conservancy for consumptive and non-consumptive tourism.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78633">
                <a:tc>
                  <a:txBody>
                    <a:bodyPr/>
                    <a:lstStyle/>
                    <a:p>
                      <a:pPr marL="0" marR="0">
                        <a:lnSpc>
                          <a:spcPct val="107000"/>
                        </a:lnSpc>
                        <a:spcAft>
                          <a:spcPts val="800"/>
                        </a:spcAft>
                        <a:buNone/>
                      </a:pPr>
                      <a:r>
                        <a:rPr lang="en-US" sz="1600" b="1" dirty="0">
                          <a:effectLst/>
                        </a:rPr>
                        <a:t>Project Scope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600" kern="1200" dirty="0">
                          <a:solidFill>
                            <a:schemeClr val="dk1"/>
                          </a:solidFill>
                          <a:effectLst/>
                          <a:latin typeface="+mn-lt"/>
                          <a:ea typeface="+mn-ea"/>
                          <a:cs typeface="+mn-cs"/>
                        </a:rPr>
                        <a:t>Establishment of a 5500ha wildlife conservancy (Lower </a:t>
                      </a:r>
                      <a:r>
                        <a:rPr lang="en-US" sz="1600" kern="1200" dirty="0" err="1">
                          <a:solidFill>
                            <a:schemeClr val="dk1"/>
                          </a:solidFill>
                          <a:effectLst/>
                          <a:latin typeface="+mn-lt"/>
                          <a:ea typeface="+mn-ea"/>
                          <a:cs typeface="+mn-cs"/>
                        </a:rPr>
                        <a:t>Shashe</a:t>
                      </a:r>
                      <a:r>
                        <a:rPr lang="en-US" sz="1600" kern="1200" dirty="0">
                          <a:solidFill>
                            <a:schemeClr val="dk1"/>
                          </a:solidFill>
                          <a:effectLst/>
                          <a:latin typeface="+mn-lt"/>
                          <a:ea typeface="+mn-ea"/>
                          <a:cs typeface="+mn-cs"/>
                        </a:rPr>
                        <a:t> Conservancy)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28494">
                <a:tc>
                  <a:txBody>
                    <a:bodyPr/>
                    <a:lstStyle/>
                    <a:p>
                      <a:pPr marL="0" marR="0">
                        <a:lnSpc>
                          <a:spcPct val="107000"/>
                        </a:lnSpc>
                        <a:spcAft>
                          <a:spcPts val="800"/>
                        </a:spcAft>
                        <a:buNone/>
                      </a:pPr>
                      <a:r>
                        <a:rPr lang="en-US" sz="1600" b="1" dirty="0">
                          <a:effectLst/>
                        </a:rPr>
                        <a:t>Estimated Project Overall Cost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600" dirty="0">
                          <a:effectLst/>
                        </a:rPr>
                        <a:t>~US$4,000,000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6016">
                <a:tc>
                  <a:txBody>
                    <a:bodyPr/>
                    <a:lstStyle/>
                    <a:p>
                      <a:pPr marL="0" marR="0">
                        <a:lnSpc>
                          <a:spcPct val="107000"/>
                        </a:lnSpc>
                        <a:spcAft>
                          <a:spcPts val="800"/>
                        </a:spcAft>
                        <a:buNone/>
                      </a:pPr>
                      <a:r>
                        <a:rPr lang="en-US" sz="1600" b="1">
                          <a:effectLst/>
                        </a:rPr>
                        <a:t>Project Status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600">
                          <a:effectLst/>
                        </a:rPr>
                        <a:t>Greenfield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03324">
                <a:tc>
                  <a:txBody>
                    <a:bodyPr/>
                    <a:lstStyle/>
                    <a:p>
                      <a:pPr marL="0" marR="0">
                        <a:lnSpc>
                          <a:spcPct val="107000"/>
                        </a:lnSpc>
                        <a:spcAft>
                          <a:spcPts val="800"/>
                        </a:spcAft>
                        <a:buNone/>
                      </a:pPr>
                      <a:r>
                        <a:rPr lang="en-US" sz="1600" b="1">
                          <a:effectLst/>
                        </a:rPr>
                        <a:t>Feasibility Studies done or Business Plan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600" dirty="0">
                          <a:effectLst/>
                        </a:rPr>
                        <a:t>Prefeasibility done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440680">
                <a:tc>
                  <a:txBody>
                    <a:bodyPr/>
                    <a:lstStyle/>
                    <a:p>
                      <a:pPr marL="0" marR="0">
                        <a:lnSpc>
                          <a:spcPct val="107000"/>
                        </a:lnSpc>
                        <a:spcAft>
                          <a:spcPts val="800"/>
                        </a:spcAft>
                        <a:buNone/>
                      </a:pPr>
                      <a:r>
                        <a:rPr lang="en-US" sz="1600" b="1">
                          <a:effectLst/>
                        </a:rPr>
                        <a:t>Expected Benefits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600" dirty="0">
                          <a:effectLst/>
                        </a:rPr>
                        <a:t>Tourism promotion</a:t>
                      </a:r>
                      <a:endParaRPr lang="en-US" sz="1600" dirty="0">
                        <a:effectLst/>
                      </a:endParaRPr>
                    </a:p>
                    <a:p>
                      <a:pPr marL="0" marR="0">
                        <a:lnSpc>
                          <a:spcPct val="107000"/>
                        </a:lnSpc>
                        <a:spcAft>
                          <a:spcPts val="800"/>
                        </a:spcAft>
                        <a:buNone/>
                      </a:pPr>
                      <a:r>
                        <a:rPr lang="en-US" sz="1600" dirty="0">
                          <a:effectLst/>
                        </a:rPr>
                        <a:t>Growth of local businesses</a:t>
                      </a:r>
                      <a:endParaRPr lang="en-US" sz="1600" dirty="0">
                        <a:effectLst/>
                      </a:endParaRPr>
                    </a:p>
                    <a:p>
                      <a:pPr marL="0" marR="0">
                        <a:lnSpc>
                          <a:spcPct val="107000"/>
                        </a:lnSpc>
                        <a:spcAft>
                          <a:spcPts val="800"/>
                        </a:spcAft>
                        <a:buNone/>
                      </a:pPr>
                      <a:r>
                        <a:rPr lang="en-US" sz="1600" dirty="0">
                          <a:effectLst/>
                        </a:rPr>
                        <a:t>Job creation</a:t>
                      </a:r>
                      <a:endParaRPr lang="en-US" sz="1600" dirty="0">
                        <a:effectLst/>
                      </a:endParaRPr>
                    </a:p>
                    <a:p>
                      <a:pPr marL="0" marR="0">
                        <a:lnSpc>
                          <a:spcPct val="107000"/>
                        </a:lnSpc>
                        <a:spcAft>
                          <a:spcPts val="800"/>
                        </a:spcAft>
                        <a:buNone/>
                      </a:pPr>
                      <a:r>
                        <a:rPr lang="en-US" sz="1600" dirty="0">
                          <a:effectLst/>
                        </a:rPr>
                        <a:t>Infrastructure development</a:t>
                      </a:r>
                      <a:endParaRPr lang="en-US" sz="1600" dirty="0">
                        <a:effectLst/>
                      </a:endParaRPr>
                    </a:p>
                    <a:p>
                      <a:pPr marL="0" marR="0">
                        <a:lnSpc>
                          <a:spcPct val="107000"/>
                        </a:lnSpc>
                        <a:spcAft>
                          <a:spcPts val="800"/>
                        </a:spcAft>
                        <a:buNone/>
                      </a:pPr>
                      <a:r>
                        <a:rPr lang="en-US" sz="1600" dirty="0">
                          <a:effectLst/>
                        </a:rPr>
                        <a:t>Environmental protection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5273040"/>
          </a:xfrm>
        </p:spPr>
        <p:txBody>
          <a:bodyPr>
            <a:normAutofit fontScale="90000"/>
          </a:bodyPr>
          <a:lstStyle/>
          <a:p>
            <a:r>
              <a:rPr lang="en-US" sz="8800" dirty="0"/>
              <a:t>SECTOR 2:</a:t>
            </a:r>
            <a:br>
              <a:rPr lang="en-US" sz="8800" dirty="0"/>
            </a:br>
            <a:br>
              <a:rPr lang="en-US" sz="8800" dirty="0"/>
            </a:br>
            <a:r>
              <a:rPr lang="en-US" sz="8800" dirty="0"/>
              <a:t>HOUSING DEVELOPMENT &amp; Social amenities</a:t>
            </a:r>
            <a:endParaRPr lang="en-US" sz="8800" dirty="0"/>
          </a:p>
        </p:txBody>
      </p:sp>
    </p:spTree>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Content Placeholder 3"/>
          <p:cNvGraphicFramePr/>
          <p:nvPr/>
        </p:nvGraphicFramePr>
        <p:xfrm>
          <a:off x="106680" y="33030"/>
          <a:ext cx="12085320" cy="7071541"/>
        </p:xfrm>
        <a:graphic>
          <a:graphicData uri="http://schemas.openxmlformats.org/drawingml/2006/table">
            <a:tbl>
              <a:tblPr firstRow="1" bandRow="1">
                <a:tableStyleId>{3C2FFA5D-87B4-456A-9821-1D502468CF0F}</a:tableStyleId>
              </a:tblPr>
              <a:tblGrid>
                <a:gridCol w="3706376"/>
                <a:gridCol w="8378944"/>
              </a:tblGrid>
              <a:tr h="351600">
                <a:tc>
                  <a:txBody>
                    <a:bodyPr/>
                    <a:lstStyle/>
                    <a:p>
                      <a:pPr marL="0" marR="0">
                        <a:lnSpc>
                          <a:spcPct val="107000"/>
                        </a:lnSpc>
                        <a:spcAft>
                          <a:spcPts val="800"/>
                        </a:spcAft>
                        <a:buNone/>
                      </a:pPr>
                      <a:r>
                        <a:rPr lang="en-US" sz="1600" b="1">
                          <a:effectLst/>
                          <a:latin typeface="Arial Narrow" panose="020B0606020202030204" pitchFamily="34" charset="0"/>
                          <a:ea typeface="Calibri" panose="020F0502020204030204" pitchFamily="34" charset="0"/>
                          <a:cs typeface="Times New Roman" panose="02020603050405020304" pitchFamily="18" charset="0"/>
                        </a:rPr>
                        <a:t>Project Title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600">
                          <a:effectLst/>
                          <a:latin typeface="Arial Narrow" panose="020B0606020202030204" pitchFamily="34" charset="0"/>
                          <a:ea typeface="Calibri" panose="020F0502020204030204" pitchFamily="34" charset="0"/>
                          <a:cs typeface="Times New Roman" panose="02020603050405020304" pitchFamily="18" charset="0"/>
                        </a:rPr>
                        <a:t>Ingwizi Growth Point Housing Development Project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440680">
                <a:tc>
                  <a:txBody>
                    <a:bodyPr/>
                    <a:lstStyle/>
                    <a:p>
                      <a:pPr marL="0" marR="0">
                        <a:lnSpc>
                          <a:spcPct val="107000"/>
                        </a:lnSpc>
                        <a:spcAft>
                          <a:spcPts val="800"/>
                        </a:spcAft>
                        <a:buNone/>
                      </a:pPr>
                      <a:r>
                        <a:rPr lang="en-US" sz="1600" b="1" dirty="0">
                          <a:effectLst/>
                          <a:latin typeface="Arial Narrow" panose="020B0606020202030204" pitchFamily="34" charset="0"/>
                          <a:ea typeface="Calibri" panose="020F0502020204030204" pitchFamily="34" charset="0"/>
                          <a:cs typeface="Times New Roman" panose="02020603050405020304" pitchFamily="18" charset="0"/>
                        </a:rPr>
                        <a:t>Project Promoter and Contacts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600" dirty="0">
                          <a:effectLst/>
                          <a:latin typeface="Arial Narrow" panose="020B0606020202030204" pitchFamily="34" charset="0"/>
                          <a:ea typeface="Calibri" panose="020F0502020204030204" pitchFamily="34" charset="0"/>
                          <a:cs typeface="Times New Roman" panose="02020603050405020304" pitchFamily="18" charset="0"/>
                        </a:rPr>
                        <a:t>Mangwe Rural District Council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600" dirty="0">
                          <a:effectLst/>
                          <a:latin typeface="Arial Narrow" panose="020B0606020202030204" pitchFamily="34" charset="0"/>
                          <a:ea typeface="Calibri" panose="020F0502020204030204" pitchFamily="34" charset="0"/>
                          <a:cs typeface="Times New Roman" panose="02020603050405020304" pitchFamily="18" charset="0"/>
                        </a:rPr>
                        <a:t>Contact: Mrs. G. Khupe-Sibindi – District Engineer – +263772829236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600" dirty="0">
                          <a:effectLst/>
                          <a:latin typeface="Arial Narrow" panose="020B0606020202030204" pitchFamily="34" charset="0"/>
                          <a:ea typeface="Calibri" panose="020F0502020204030204" pitchFamily="34" charset="0"/>
                          <a:cs typeface="Times New Roman" panose="02020603050405020304" pitchFamily="18" charset="0"/>
                        </a:rPr>
                        <a:t>Contact: Mr. I. Moyo – District Spatial Planner – +263779685525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600" dirty="0">
                          <a:effectLst/>
                          <a:latin typeface="Arial Narrow" panose="020B0606020202030204" pitchFamily="34" charset="0"/>
                          <a:ea typeface="Calibri" panose="020F0502020204030204" pitchFamily="34" charset="0"/>
                          <a:cs typeface="Times New Roman" panose="02020603050405020304" pitchFamily="18" charset="0"/>
                        </a:rPr>
                        <a:t>Contact: Ms. N. Sibindi – Social Services Officer – +263773960822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6016">
                <a:tc>
                  <a:txBody>
                    <a:bodyPr/>
                    <a:lstStyle/>
                    <a:p>
                      <a:pPr marL="0" marR="0">
                        <a:lnSpc>
                          <a:spcPct val="107000"/>
                        </a:lnSpc>
                        <a:spcAft>
                          <a:spcPts val="800"/>
                        </a:spcAft>
                        <a:buNone/>
                      </a:pPr>
                      <a:r>
                        <a:rPr lang="en-US" sz="1600" b="1">
                          <a:effectLst/>
                          <a:latin typeface="Arial Narrow" panose="020B0606020202030204" pitchFamily="34" charset="0"/>
                          <a:ea typeface="Calibri" panose="020F0502020204030204" pitchFamily="34" charset="0"/>
                          <a:cs typeface="Times New Roman" panose="02020603050405020304" pitchFamily="18" charset="0"/>
                        </a:rPr>
                        <a:t>Location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600">
                          <a:effectLst/>
                          <a:latin typeface="Arial Narrow" panose="020B0606020202030204" pitchFamily="34" charset="0"/>
                          <a:ea typeface="Calibri" panose="020F0502020204030204" pitchFamily="34" charset="0"/>
                          <a:cs typeface="Times New Roman" panose="02020603050405020304" pitchFamily="18" charset="0"/>
                        </a:rPr>
                        <a:t>Ingwizi Growth Point, Mangwe District, Matabeleland South, Zimbabwe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39851">
                <a:tc>
                  <a:txBody>
                    <a:bodyPr/>
                    <a:lstStyle/>
                    <a:p>
                      <a:pPr marL="0" marR="0">
                        <a:lnSpc>
                          <a:spcPct val="107000"/>
                        </a:lnSpc>
                        <a:spcAft>
                          <a:spcPts val="800"/>
                        </a:spcAft>
                        <a:buNone/>
                      </a:pPr>
                      <a:r>
                        <a:rPr lang="en-US" sz="1600" b="1">
                          <a:effectLst/>
                          <a:latin typeface="Arial Narrow" panose="020B0606020202030204" pitchFamily="34" charset="0"/>
                          <a:ea typeface="Calibri" panose="020F0502020204030204" pitchFamily="34" charset="0"/>
                          <a:cs typeface="Times New Roman" panose="02020603050405020304" pitchFamily="18" charset="0"/>
                        </a:rPr>
                        <a:t>Investment Type/Financing Model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600">
                          <a:effectLst/>
                          <a:latin typeface="Arial Narrow" panose="020B0606020202030204" pitchFamily="34" charset="0"/>
                          <a:ea typeface="Calibri" panose="020F0502020204030204" pitchFamily="34" charset="0"/>
                          <a:cs typeface="Times New Roman" panose="02020603050405020304" pitchFamily="18" charset="0"/>
                        </a:rPr>
                        <a:t>PPP</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600">
                          <a:effectLst/>
                          <a:latin typeface="Arial Narrow" panose="020B0606020202030204" pitchFamily="34" charset="0"/>
                          <a:ea typeface="Calibri" panose="020F0502020204030204" pitchFamily="34" charset="0"/>
                          <a:cs typeface="Times New Roman" panose="02020603050405020304" pitchFamily="18" charset="0"/>
                        </a:rPr>
                        <a:t>Council has land that is readily available for servicing. Investors to come on board with designs for both sewer and water reticulation as well as equipment and materials for servicing.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023143">
                <a:tc>
                  <a:txBody>
                    <a:bodyPr/>
                    <a:lstStyle/>
                    <a:p>
                      <a:pPr marL="0" marR="0">
                        <a:lnSpc>
                          <a:spcPct val="107000"/>
                        </a:lnSpc>
                        <a:spcAft>
                          <a:spcPts val="800"/>
                        </a:spcAft>
                        <a:buNone/>
                      </a:pPr>
                      <a:r>
                        <a:rPr lang="en-US" sz="1600" b="1" dirty="0">
                          <a:effectLst/>
                          <a:latin typeface="Arial Narrow" panose="020B0606020202030204" pitchFamily="34" charset="0"/>
                          <a:ea typeface="Calibri" panose="020F0502020204030204" pitchFamily="34" charset="0"/>
                          <a:cs typeface="Times New Roman" panose="02020603050405020304" pitchFamily="18" charset="0"/>
                        </a:rPr>
                        <a:t>Project Scope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600">
                          <a:effectLst/>
                          <a:latin typeface="Arial Narrow" panose="020B0606020202030204" pitchFamily="34" charset="0"/>
                          <a:ea typeface="Calibri" panose="020F0502020204030204" pitchFamily="34" charset="0"/>
                          <a:cs typeface="Times New Roman" panose="02020603050405020304" pitchFamily="18" charset="0"/>
                        </a:rPr>
                        <a:t>Servicing of 602 high density and 215 low density stands with water and sewer reticulation, and roads.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600">
                          <a:effectLst/>
                          <a:latin typeface="Arial Narrow" panose="020B0606020202030204" pitchFamily="34" charset="0"/>
                          <a:ea typeface="Calibri" panose="020F0502020204030204" pitchFamily="34" charset="0"/>
                          <a:cs typeface="Times New Roman" panose="02020603050405020304" pitchFamily="18" charset="0"/>
                        </a:rPr>
                        <a:t>Construction of 100 low-cost houses targeting low-income earners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600">
                          <a:effectLst/>
                          <a:latin typeface="Arial Narrow" panose="020B0606020202030204" pitchFamily="34" charset="0"/>
                          <a:ea typeface="Calibri" panose="020F0502020204030204" pitchFamily="34" charset="0"/>
                          <a:cs typeface="Times New Roman" panose="02020603050405020304" pitchFamily="18" charset="0"/>
                        </a:rPr>
                        <a:t>Design and construction of 6 sewer stabilization ponds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28494">
                <a:tc>
                  <a:txBody>
                    <a:bodyPr/>
                    <a:lstStyle/>
                    <a:p>
                      <a:pPr marL="0" marR="0">
                        <a:lnSpc>
                          <a:spcPct val="107000"/>
                        </a:lnSpc>
                        <a:spcAft>
                          <a:spcPts val="800"/>
                        </a:spcAft>
                        <a:buNone/>
                      </a:pPr>
                      <a:r>
                        <a:rPr lang="en-US" sz="1600" b="1">
                          <a:effectLst/>
                          <a:latin typeface="Arial Narrow" panose="020B0606020202030204" pitchFamily="34" charset="0"/>
                          <a:ea typeface="Calibri" panose="020F0502020204030204" pitchFamily="34" charset="0"/>
                          <a:cs typeface="Times New Roman" panose="02020603050405020304" pitchFamily="18" charset="0"/>
                        </a:rPr>
                        <a:t>Estimated Project Overall Cost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600">
                          <a:effectLst/>
                          <a:latin typeface="Arial Narrow" panose="020B0606020202030204" pitchFamily="34" charset="0"/>
                          <a:ea typeface="Calibri" panose="020F0502020204030204" pitchFamily="34" charset="0"/>
                          <a:cs typeface="Times New Roman" panose="02020603050405020304" pitchFamily="18" charset="0"/>
                        </a:rPr>
                        <a:t>~US$4,450,556.56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6016">
                <a:tc>
                  <a:txBody>
                    <a:bodyPr/>
                    <a:lstStyle/>
                    <a:p>
                      <a:pPr marL="0" marR="0">
                        <a:lnSpc>
                          <a:spcPct val="107000"/>
                        </a:lnSpc>
                        <a:spcAft>
                          <a:spcPts val="800"/>
                        </a:spcAft>
                        <a:buNone/>
                      </a:pPr>
                      <a:r>
                        <a:rPr lang="en-US" sz="1600" b="1">
                          <a:effectLst/>
                          <a:latin typeface="Arial Narrow" panose="020B0606020202030204" pitchFamily="34" charset="0"/>
                          <a:ea typeface="Calibri" panose="020F0502020204030204" pitchFamily="34" charset="0"/>
                          <a:cs typeface="Times New Roman" panose="02020603050405020304" pitchFamily="18" charset="0"/>
                        </a:rPr>
                        <a:t>Project Status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600">
                          <a:effectLst/>
                          <a:latin typeface="Arial Narrow" panose="020B0606020202030204" pitchFamily="34" charset="0"/>
                          <a:ea typeface="Calibri" panose="020F0502020204030204" pitchFamily="34" charset="0"/>
                          <a:cs typeface="Times New Roman" panose="02020603050405020304" pitchFamily="18" charset="0"/>
                        </a:rPr>
                        <a:t>Planning stage for the engagement of consultants for designs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5610">
                <a:tc>
                  <a:txBody>
                    <a:bodyPr/>
                    <a:lstStyle/>
                    <a:p>
                      <a:pPr marL="0" marR="0">
                        <a:lnSpc>
                          <a:spcPct val="107000"/>
                        </a:lnSpc>
                        <a:spcAft>
                          <a:spcPts val="800"/>
                        </a:spcAft>
                        <a:buNone/>
                      </a:pPr>
                      <a:r>
                        <a:rPr lang="en-US" sz="1600" b="1">
                          <a:effectLst/>
                          <a:latin typeface="Arial Narrow" panose="020B0606020202030204" pitchFamily="34" charset="0"/>
                          <a:ea typeface="Calibri" panose="020F0502020204030204" pitchFamily="34" charset="0"/>
                          <a:cs typeface="Times New Roman" panose="02020603050405020304" pitchFamily="18" charset="0"/>
                        </a:rPr>
                        <a:t>Feasibility Studies done or Business Plan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600">
                          <a:effectLst/>
                          <a:latin typeface="Arial Narrow" panose="020B0606020202030204" pitchFamily="34" charset="0"/>
                          <a:ea typeface="Calibri" panose="020F0502020204030204" pitchFamily="34" charset="0"/>
                          <a:cs typeface="Times New Roman" panose="02020603050405020304" pitchFamily="18" charset="0"/>
                        </a:rPr>
                        <a:t>Layout is approved, and project costing has been done. EIA pending.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440680">
                <a:tc>
                  <a:txBody>
                    <a:bodyPr/>
                    <a:lstStyle/>
                    <a:p>
                      <a:pPr marL="0" marR="0">
                        <a:lnSpc>
                          <a:spcPct val="107000"/>
                        </a:lnSpc>
                        <a:spcAft>
                          <a:spcPts val="800"/>
                        </a:spcAft>
                        <a:buNone/>
                      </a:pPr>
                      <a:r>
                        <a:rPr lang="en-US" sz="1600" b="1">
                          <a:effectLst/>
                          <a:latin typeface="Arial Narrow" panose="020B0606020202030204" pitchFamily="34" charset="0"/>
                          <a:ea typeface="Calibri" panose="020F0502020204030204" pitchFamily="34" charset="0"/>
                          <a:cs typeface="Times New Roman" panose="02020603050405020304" pitchFamily="18" charset="0"/>
                        </a:rPr>
                        <a:t>Expected Benefits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600" dirty="0">
                          <a:effectLst/>
                          <a:latin typeface="Arial Narrow" panose="020B0606020202030204" pitchFamily="34" charset="0"/>
                          <a:ea typeface="Calibri" panose="020F0502020204030204" pitchFamily="34" charset="0"/>
                          <a:cs typeface="Times New Roman" panose="02020603050405020304" pitchFamily="18" charset="0"/>
                        </a:rPr>
                        <a:t>Improved housing delivery and sustainable settlements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600" dirty="0">
                          <a:effectLst/>
                          <a:latin typeface="Arial Narrow" panose="020B0606020202030204" pitchFamily="34" charset="0"/>
                          <a:ea typeface="Calibri" panose="020F0502020204030204" pitchFamily="34" charset="0"/>
                          <a:cs typeface="Times New Roman" panose="02020603050405020304" pitchFamily="18" charset="0"/>
                        </a:rPr>
                        <a:t>Improved sanitation to meet growing population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600" dirty="0">
                          <a:effectLst/>
                          <a:latin typeface="Arial Narrow" panose="020B0606020202030204" pitchFamily="34" charset="0"/>
                          <a:ea typeface="Calibri" panose="020F0502020204030204" pitchFamily="34" charset="0"/>
                          <a:cs typeface="Times New Roman" panose="02020603050405020304" pitchFamily="18" charset="0"/>
                        </a:rPr>
                        <a:t>Attraction of investors to </a:t>
                      </a:r>
                      <a:r>
                        <a:rPr lang="en-US" sz="1600" dirty="0" err="1">
                          <a:effectLst/>
                          <a:latin typeface="Arial Narrow" panose="020B0606020202030204" pitchFamily="34" charset="0"/>
                          <a:ea typeface="Calibri" panose="020F0502020204030204" pitchFamily="34" charset="0"/>
                          <a:cs typeface="Times New Roman" panose="02020603050405020304" pitchFamily="18" charset="0"/>
                        </a:rPr>
                        <a:t>Ingwizi</a:t>
                      </a:r>
                      <a:r>
                        <a:rPr lang="en-US" sz="1600" dirty="0">
                          <a:effectLst/>
                          <a:latin typeface="Arial Narrow" panose="020B0606020202030204" pitchFamily="34" charset="0"/>
                          <a:ea typeface="Calibri" panose="020F0502020204030204" pitchFamily="34" charset="0"/>
                          <a:cs typeface="Times New Roman" panose="02020603050405020304" pitchFamily="18" charset="0"/>
                        </a:rPr>
                        <a:t> to introduce industries and job creation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600" dirty="0">
                          <a:effectLst/>
                          <a:latin typeface="Arial Narrow" panose="020B0606020202030204" pitchFamily="34" charset="0"/>
                          <a:ea typeface="Calibri" panose="020F0502020204030204" pitchFamily="34" charset="0"/>
                          <a:cs typeface="Times New Roman" panose="02020603050405020304" pitchFamily="18" charset="0"/>
                        </a:rPr>
                        <a:t>Upgrading </a:t>
                      </a:r>
                      <a:r>
                        <a:rPr lang="en-US" sz="1600" dirty="0" err="1">
                          <a:effectLst/>
                          <a:latin typeface="Arial Narrow" panose="020B0606020202030204" pitchFamily="34" charset="0"/>
                          <a:ea typeface="Calibri" panose="020F0502020204030204" pitchFamily="34" charset="0"/>
                          <a:cs typeface="Times New Roman" panose="02020603050405020304" pitchFamily="18" charset="0"/>
                        </a:rPr>
                        <a:t>Ingwizi</a:t>
                      </a:r>
                      <a:r>
                        <a:rPr lang="en-US" sz="1600" dirty="0">
                          <a:effectLst/>
                          <a:latin typeface="Arial Narrow" panose="020B0606020202030204" pitchFamily="34" charset="0"/>
                          <a:ea typeface="Calibri" panose="020F0502020204030204" pitchFamily="34" charset="0"/>
                          <a:cs typeface="Times New Roman" panose="02020603050405020304" pitchFamily="18" charset="0"/>
                        </a:rPr>
                        <a:t> Growth Point to Local Board and eventual Town status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600" dirty="0">
                          <a:effectLst/>
                          <a:latin typeface="Arial Narrow" panose="020B0606020202030204" pitchFamily="34" charset="0"/>
                          <a:ea typeface="Calibri" panose="020F0502020204030204" pitchFamily="34" charset="0"/>
                          <a:cs typeface="Times New Roman" panose="02020603050405020304" pitchFamily="18" charset="0"/>
                        </a:rPr>
                        <a:t>Improved quality of life and social welfare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600" dirty="0">
                          <a:effectLst/>
                          <a:latin typeface="Arial Narrow" panose="020B0606020202030204" pitchFamily="34" charset="0"/>
                          <a:ea typeface="Calibri" panose="020F0502020204030204" pitchFamily="34" charset="0"/>
                          <a:cs typeface="Times New Roman" panose="02020603050405020304" pitchFamily="18" charset="0"/>
                        </a:rPr>
                        <a:t>Increased uptake of stands and economic growth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Content Placeholder 3"/>
          <p:cNvGraphicFramePr/>
          <p:nvPr/>
        </p:nvGraphicFramePr>
        <p:xfrm>
          <a:off x="106680" y="124469"/>
          <a:ext cx="12085320" cy="6504994"/>
        </p:xfrm>
        <a:graphic>
          <a:graphicData uri="http://schemas.openxmlformats.org/drawingml/2006/table">
            <a:tbl>
              <a:tblPr firstRow="1" bandRow="1">
                <a:tableStyleId>{3C2FFA5D-87B4-456A-9821-1D502468CF0F}</a:tableStyleId>
              </a:tblPr>
              <a:tblGrid>
                <a:gridCol w="3865245"/>
                <a:gridCol w="8220075"/>
              </a:tblGrid>
              <a:tr h="373373">
                <a:tc>
                  <a:txBody>
                    <a:bodyPr/>
                    <a:lstStyle/>
                    <a:p>
                      <a:pPr marL="0" marR="0">
                        <a:lnSpc>
                          <a:spcPct val="107000"/>
                        </a:lnSpc>
                        <a:spcAft>
                          <a:spcPts val="800"/>
                        </a:spcAft>
                        <a:buNone/>
                      </a:pPr>
                      <a:r>
                        <a:rPr lang="en-US" sz="1800" b="1">
                          <a:effectLst/>
                          <a:latin typeface="Arial Narrow" panose="020B0606020202030204" pitchFamily="34" charset="0"/>
                          <a:ea typeface="Calibri" panose="020F0502020204030204" pitchFamily="34" charset="0"/>
                          <a:cs typeface="Times New Roman" panose="02020603050405020304" pitchFamily="18" charset="0"/>
                        </a:rPr>
                        <a:t>Project Title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800">
                          <a:effectLst/>
                          <a:latin typeface="Arial Narrow" panose="020B0606020202030204" pitchFamily="34" charset="0"/>
                          <a:ea typeface="Calibri" panose="020F0502020204030204" pitchFamily="34" charset="0"/>
                          <a:cs typeface="Times New Roman" panose="02020603050405020304" pitchFamily="18" charset="0"/>
                        </a:rPr>
                        <a:t>Ingwizi Highrise Project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554447">
                <a:tc>
                  <a:txBody>
                    <a:bodyPr/>
                    <a:lstStyle/>
                    <a:p>
                      <a:pPr marL="0" marR="0">
                        <a:lnSpc>
                          <a:spcPct val="107000"/>
                        </a:lnSpc>
                        <a:spcAft>
                          <a:spcPts val="800"/>
                        </a:spcAft>
                        <a:buNone/>
                      </a:pPr>
                      <a:r>
                        <a:rPr lang="en-US" sz="1800" b="1">
                          <a:effectLst/>
                          <a:latin typeface="Arial Narrow" panose="020B0606020202030204" pitchFamily="34" charset="0"/>
                          <a:ea typeface="Calibri" panose="020F0502020204030204" pitchFamily="34" charset="0"/>
                          <a:cs typeface="Times New Roman" panose="02020603050405020304" pitchFamily="18" charset="0"/>
                        </a:rPr>
                        <a:t>Project Promoter and Contacts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800">
                          <a:effectLst/>
                          <a:latin typeface="Arial Narrow" panose="020B0606020202030204" pitchFamily="34" charset="0"/>
                          <a:ea typeface="Calibri" panose="020F0502020204030204" pitchFamily="34" charset="0"/>
                          <a:cs typeface="Times New Roman" panose="02020603050405020304" pitchFamily="18" charset="0"/>
                        </a:rPr>
                        <a:t>Mangwe Rural District Council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800">
                          <a:effectLst/>
                          <a:latin typeface="Arial Narrow" panose="020B0606020202030204" pitchFamily="34" charset="0"/>
                          <a:ea typeface="Calibri" panose="020F0502020204030204" pitchFamily="34" charset="0"/>
                          <a:cs typeface="Times New Roman" panose="02020603050405020304" pitchFamily="18" charset="0"/>
                        </a:rPr>
                        <a:t>Contact: Mr. I. Moyo – District Spatial Planner – +263779685525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800">
                          <a:effectLst/>
                          <a:latin typeface="Arial Narrow" panose="020B0606020202030204" pitchFamily="34" charset="0"/>
                          <a:ea typeface="Calibri" panose="020F0502020204030204" pitchFamily="34" charset="0"/>
                          <a:cs typeface="Times New Roman" panose="02020603050405020304" pitchFamily="18" charset="0"/>
                        </a:rPr>
                        <a:t>Contact: Ms. N. Sibindi – Social Services Officer – +263773960822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800">
                          <a:effectLst/>
                          <a:latin typeface="Arial Narrow" panose="020B0606020202030204" pitchFamily="34" charset="0"/>
                          <a:ea typeface="Calibri" panose="020F0502020204030204" pitchFamily="34" charset="0"/>
                          <a:cs typeface="Times New Roman" panose="02020603050405020304" pitchFamily="18" charset="0"/>
                        </a:rPr>
                        <a:t>Contact: Mrs. G. Khupe-Sibindi – District Engineer – +263772829236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4347">
                <a:tc>
                  <a:txBody>
                    <a:bodyPr/>
                    <a:lstStyle/>
                    <a:p>
                      <a:pPr marL="0" marR="0">
                        <a:lnSpc>
                          <a:spcPct val="107000"/>
                        </a:lnSpc>
                        <a:spcAft>
                          <a:spcPts val="800"/>
                        </a:spcAft>
                        <a:buNone/>
                      </a:pPr>
                      <a:r>
                        <a:rPr lang="en-US" sz="1800" b="1">
                          <a:effectLst/>
                          <a:latin typeface="Arial Narrow" panose="020B0606020202030204" pitchFamily="34" charset="0"/>
                          <a:ea typeface="Calibri" panose="020F0502020204030204" pitchFamily="34" charset="0"/>
                          <a:cs typeface="Times New Roman" panose="02020603050405020304" pitchFamily="18" charset="0"/>
                        </a:rPr>
                        <a:t>Location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800">
                          <a:effectLst/>
                          <a:latin typeface="Arial Narrow" panose="020B0606020202030204" pitchFamily="34" charset="0"/>
                          <a:ea typeface="Calibri" panose="020F0502020204030204" pitchFamily="34" charset="0"/>
                          <a:cs typeface="Times New Roman" panose="02020603050405020304" pitchFamily="18" charset="0"/>
                        </a:rPr>
                        <a:t>Ingwizi Growth Point, Mangwe District, Matabeleland South, Zimbabwe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6564">
                <a:tc>
                  <a:txBody>
                    <a:bodyPr/>
                    <a:lstStyle/>
                    <a:p>
                      <a:pPr marL="0" marR="0">
                        <a:lnSpc>
                          <a:spcPct val="107000"/>
                        </a:lnSpc>
                        <a:spcAft>
                          <a:spcPts val="800"/>
                        </a:spcAft>
                        <a:buNone/>
                      </a:pPr>
                      <a:r>
                        <a:rPr lang="en-US" sz="1800" b="1">
                          <a:effectLst/>
                          <a:latin typeface="Arial Narrow" panose="020B0606020202030204" pitchFamily="34" charset="0"/>
                          <a:ea typeface="Calibri" panose="020F0502020204030204" pitchFamily="34" charset="0"/>
                          <a:cs typeface="Times New Roman" panose="02020603050405020304" pitchFamily="18" charset="0"/>
                        </a:rPr>
                        <a:t>Investment Type/Financing Model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PPP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07429">
                <a:tc>
                  <a:txBody>
                    <a:bodyPr/>
                    <a:lstStyle/>
                    <a:p>
                      <a:pPr marL="0" marR="0">
                        <a:lnSpc>
                          <a:spcPct val="107000"/>
                        </a:lnSpc>
                        <a:spcAft>
                          <a:spcPts val="800"/>
                        </a:spcAft>
                        <a:buNone/>
                      </a:pPr>
                      <a:r>
                        <a:rPr lang="en-US" sz="1800" b="1" dirty="0">
                          <a:effectLst/>
                          <a:latin typeface="Arial Narrow" panose="020B0606020202030204" pitchFamily="34" charset="0"/>
                          <a:ea typeface="Calibri" panose="020F0502020204030204" pitchFamily="34" charset="0"/>
                          <a:cs typeface="Times New Roman" panose="02020603050405020304" pitchFamily="18" charset="0"/>
                        </a:rPr>
                        <a:t>Project Scope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Design and construction of</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indent="-342900">
                        <a:lnSpc>
                          <a:spcPct val="107000"/>
                        </a:lnSpc>
                        <a:spcAft>
                          <a:spcPts val="800"/>
                        </a:spcAft>
                        <a:buAutoNum type="arabicPeriod"/>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1 High rise hotel on 2.7ha</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indent="-342900">
                        <a:lnSpc>
                          <a:spcPct val="107000"/>
                        </a:lnSpc>
                        <a:spcAft>
                          <a:spcPts val="800"/>
                        </a:spcAft>
                        <a:buAutoNum type="arabicPeriod"/>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5 Commercial high rise buildings on 1.4ha</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r>
              <a:tr h="348836">
                <a:tc>
                  <a:txBody>
                    <a:bodyPr/>
                    <a:lstStyle/>
                    <a:p>
                      <a:pPr marL="0" marR="0">
                        <a:lnSpc>
                          <a:spcPct val="107000"/>
                        </a:lnSpc>
                        <a:spcAft>
                          <a:spcPts val="800"/>
                        </a:spcAft>
                        <a:buNone/>
                      </a:pPr>
                      <a:r>
                        <a:rPr lang="en-US" sz="1800" b="1">
                          <a:effectLst/>
                          <a:latin typeface="Arial Narrow" panose="020B0606020202030204" pitchFamily="34" charset="0"/>
                          <a:ea typeface="Calibri" panose="020F0502020204030204" pitchFamily="34" charset="0"/>
                          <a:cs typeface="Times New Roman" panose="02020603050405020304" pitchFamily="18" charset="0"/>
                        </a:rPr>
                        <a:t>Estimated Project Overall Cost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~US$10,000,000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4347">
                <a:tc>
                  <a:txBody>
                    <a:bodyPr/>
                    <a:lstStyle/>
                    <a:p>
                      <a:pPr marL="0" marR="0">
                        <a:lnSpc>
                          <a:spcPct val="107000"/>
                        </a:lnSpc>
                        <a:spcAft>
                          <a:spcPts val="800"/>
                        </a:spcAft>
                        <a:buNone/>
                      </a:pPr>
                      <a:r>
                        <a:rPr lang="en-US" sz="1800" b="1">
                          <a:effectLst/>
                          <a:latin typeface="Arial Narrow" panose="020B0606020202030204" pitchFamily="34" charset="0"/>
                          <a:ea typeface="Calibri" panose="020F0502020204030204" pitchFamily="34" charset="0"/>
                          <a:cs typeface="Times New Roman" panose="02020603050405020304" pitchFamily="18" charset="0"/>
                        </a:rPr>
                        <a:t>Project Status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800">
                          <a:effectLst/>
                          <a:latin typeface="Arial Narrow" panose="020B0606020202030204" pitchFamily="34" charset="0"/>
                          <a:ea typeface="Calibri" panose="020F0502020204030204" pitchFamily="34" charset="0"/>
                          <a:cs typeface="Times New Roman" panose="02020603050405020304" pitchFamily="18" charset="0"/>
                        </a:rPr>
                        <a:t>Greenfield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07294">
                <a:tc>
                  <a:txBody>
                    <a:bodyPr/>
                    <a:lstStyle/>
                    <a:p>
                      <a:pPr marL="0" marR="0">
                        <a:lnSpc>
                          <a:spcPct val="107000"/>
                        </a:lnSpc>
                        <a:spcAft>
                          <a:spcPts val="800"/>
                        </a:spcAft>
                        <a:buNone/>
                      </a:pPr>
                      <a:r>
                        <a:rPr lang="en-US" sz="1800" b="1">
                          <a:effectLst/>
                          <a:latin typeface="Arial Narrow" panose="020B0606020202030204" pitchFamily="34" charset="0"/>
                          <a:ea typeface="Calibri" panose="020F0502020204030204" pitchFamily="34" charset="0"/>
                          <a:cs typeface="Times New Roman" panose="02020603050405020304" pitchFamily="18" charset="0"/>
                        </a:rPr>
                        <a:t>Feasibility Studies done or Business Plan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800">
                          <a:effectLst/>
                          <a:latin typeface="Arial Narrow" panose="020B0606020202030204" pitchFamily="34" charset="0"/>
                          <a:ea typeface="Calibri" panose="020F0502020204030204" pitchFamily="34" charset="0"/>
                          <a:cs typeface="Times New Roman" panose="02020603050405020304" pitchFamily="18" charset="0"/>
                        </a:rPr>
                        <a:t>Layout has been approved and 10% of the land allocated towards these high rise structures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554447">
                <a:tc>
                  <a:txBody>
                    <a:bodyPr/>
                    <a:lstStyle/>
                    <a:p>
                      <a:pPr marL="0" marR="0">
                        <a:lnSpc>
                          <a:spcPct val="107000"/>
                        </a:lnSpc>
                        <a:spcAft>
                          <a:spcPts val="800"/>
                        </a:spcAft>
                        <a:buNone/>
                      </a:pPr>
                      <a:r>
                        <a:rPr lang="en-US" sz="1800" b="1">
                          <a:effectLst/>
                          <a:latin typeface="Arial Narrow" panose="020B0606020202030204" pitchFamily="34" charset="0"/>
                          <a:ea typeface="Calibri" panose="020F0502020204030204" pitchFamily="34" charset="0"/>
                          <a:cs typeface="Times New Roman" panose="02020603050405020304" pitchFamily="18" charset="0"/>
                        </a:rPr>
                        <a:t>Expected Benefits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Urban renewal and development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Economic growth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Optimal land usage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Improved security and livelihoods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nvPr>
        </p:nvGraphicFramePr>
        <p:xfrm>
          <a:off x="238125" y="212725"/>
          <a:ext cx="11563350" cy="6483346"/>
        </p:xfrm>
        <a:graphic>
          <a:graphicData uri="http://schemas.openxmlformats.org/drawingml/2006/table">
            <a:tbl>
              <a:tblPr firstRow="1" bandRow="1">
                <a:tableStyleId>{5C22544A-7EE6-4342-B048-85BDC9FD1C3A}</a:tableStyleId>
              </a:tblPr>
              <a:tblGrid>
                <a:gridCol w="5781675"/>
                <a:gridCol w="5781675"/>
              </a:tblGrid>
              <a:tr h="400164">
                <a:tc>
                  <a:txBody>
                    <a:bodyPr/>
                    <a:lstStyle/>
                    <a:p>
                      <a:pPr marL="0" marR="0">
                        <a:lnSpc>
                          <a:spcPct val="115000"/>
                        </a:lnSpc>
                        <a:spcAft>
                          <a:spcPts val="800"/>
                        </a:spcAft>
                        <a:buNone/>
                      </a:pPr>
                      <a:r>
                        <a:rPr lang="en-US" sz="2000" b="1" kern="100" dirty="0">
                          <a:effectLst/>
                          <a:latin typeface="+mj-lt"/>
                          <a:ea typeface="Calibri" panose="020F0502020204030204" pitchFamily="34" charset="0"/>
                          <a:cs typeface="Times New Roman" panose="02020603050405020304" pitchFamily="18" charset="0"/>
                        </a:rPr>
                        <a:t>INDICATOR /ATTRIBUTE </a:t>
                      </a:r>
                      <a:endParaRPr lang="en-US" sz="2000" kern="1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2000" b="1" kern="100" dirty="0">
                          <a:effectLst/>
                          <a:latin typeface="+mj-lt"/>
                          <a:ea typeface="Calibri" panose="020F0502020204030204" pitchFamily="34" charset="0"/>
                          <a:cs typeface="Times New Roman" panose="02020603050405020304" pitchFamily="18" charset="0"/>
                        </a:rPr>
                        <a:t>VALUE/ DESCRIPTION </a:t>
                      </a:r>
                      <a:endParaRPr lang="en-US" sz="2000" kern="100" dirty="0">
                        <a:effectLst/>
                        <a:latin typeface="+mj-lt"/>
                        <a:ea typeface="Calibri" panose="020F0502020204030204" pitchFamily="34" charset="0"/>
                        <a:cs typeface="Times New Roman" panose="02020603050405020304" pitchFamily="18" charset="0"/>
                      </a:endParaRPr>
                    </a:p>
                  </a:txBody>
                  <a:tcPr marL="68580" marR="68580" marT="0" marB="0"/>
                </a:tc>
              </a:tr>
              <a:tr h="400164">
                <a:tc>
                  <a:txBody>
                    <a:bodyPr/>
                    <a:lstStyle/>
                    <a:p>
                      <a:pPr marL="0" marR="0">
                        <a:lnSpc>
                          <a:spcPct val="115000"/>
                        </a:lnSpc>
                        <a:spcAft>
                          <a:spcPts val="800"/>
                        </a:spcAft>
                        <a:buNone/>
                      </a:pPr>
                      <a:r>
                        <a:rPr lang="en-US" sz="1800" kern="100" dirty="0">
                          <a:effectLst/>
                          <a:latin typeface="+mj-lt"/>
                          <a:ea typeface="Calibri" panose="020F0502020204030204" pitchFamily="34" charset="0"/>
                          <a:cs typeface="Times New Roman" panose="02020603050405020304" pitchFamily="18" charset="0"/>
                        </a:rPr>
                        <a:t>Country / Province </a:t>
                      </a:r>
                      <a:endParaRPr lang="en-US" sz="1800" kern="1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1800" kern="100" dirty="0">
                          <a:effectLst/>
                          <a:latin typeface="+mj-lt"/>
                          <a:ea typeface="Calibri" panose="020F0502020204030204" pitchFamily="34" charset="0"/>
                          <a:cs typeface="Times New Roman" panose="02020603050405020304" pitchFamily="18" charset="0"/>
                        </a:rPr>
                        <a:t>Zimbabwe, Matabeleland South </a:t>
                      </a:r>
                      <a:endParaRPr lang="en-US" sz="1800" kern="100" dirty="0">
                        <a:effectLst/>
                        <a:latin typeface="+mj-lt"/>
                        <a:ea typeface="Calibri" panose="020F0502020204030204" pitchFamily="34" charset="0"/>
                        <a:cs typeface="Times New Roman" panose="02020603050405020304" pitchFamily="18" charset="0"/>
                      </a:endParaRPr>
                    </a:p>
                  </a:txBody>
                  <a:tcPr marL="68580" marR="68580" marT="0" marB="0"/>
                </a:tc>
              </a:tr>
              <a:tr h="1100521">
                <a:tc>
                  <a:txBody>
                    <a:bodyPr/>
                    <a:lstStyle/>
                    <a:p>
                      <a:pPr marL="0" marR="0">
                        <a:lnSpc>
                          <a:spcPct val="115000"/>
                        </a:lnSpc>
                        <a:spcAft>
                          <a:spcPts val="800"/>
                        </a:spcAft>
                        <a:buNone/>
                      </a:pPr>
                      <a:r>
                        <a:rPr lang="en-US" sz="1800" kern="100" dirty="0">
                          <a:effectLst/>
                          <a:latin typeface="+mj-lt"/>
                          <a:ea typeface="Calibri" panose="020F0502020204030204" pitchFamily="34" charset="0"/>
                          <a:cs typeface="Times New Roman" panose="02020603050405020304" pitchFamily="18" charset="0"/>
                        </a:rPr>
                        <a:t>Number of constituencies </a:t>
                      </a:r>
                      <a:endParaRPr lang="en-US" sz="1800" kern="1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1800" kern="100" dirty="0">
                          <a:effectLst/>
                          <a:latin typeface="+mj-lt"/>
                          <a:ea typeface="Calibri" panose="020F0502020204030204" pitchFamily="34" charset="0"/>
                          <a:cs typeface="Times New Roman" panose="02020603050405020304" pitchFamily="18" charset="0"/>
                        </a:rPr>
                        <a:t>2 constituencies </a:t>
                      </a:r>
                      <a:endParaRPr lang="en-US" sz="1800" kern="100" dirty="0">
                        <a:effectLst/>
                        <a:latin typeface="+mj-lt"/>
                        <a:ea typeface="Calibri" panose="020F0502020204030204" pitchFamily="34" charset="0"/>
                        <a:cs typeface="Times New Roman" panose="02020603050405020304" pitchFamily="18" charset="0"/>
                      </a:endParaRPr>
                    </a:p>
                    <a:p>
                      <a:pPr marL="342900" marR="0" lvl="0" indent="-342900">
                        <a:lnSpc>
                          <a:spcPct val="115000"/>
                        </a:lnSpc>
                        <a:buFont typeface="+mj-lt"/>
                        <a:buAutoNum type="arabicPeriod"/>
                      </a:pPr>
                      <a:r>
                        <a:rPr lang="en-US" sz="1800" kern="100" dirty="0">
                          <a:effectLst/>
                          <a:latin typeface="+mj-lt"/>
                          <a:ea typeface="Calibri" panose="020F0502020204030204" pitchFamily="34" charset="0"/>
                          <a:cs typeface="Times New Roman" panose="02020603050405020304" pitchFamily="18" charset="0"/>
                        </a:rPr>
                        <a:t>Mangwe Constituency </a:t>
                      </a:r>
                      <a:endParaRPr lang="en-US" sz="1800" kern="100" dirty="0">
                        <a:effectLst/>
                        <a:latin typeface="+mj-lt"/>
                        <a:ea typeface="Calibri" panose="020F0502020204030204" pitchFamily="34" charset="0"/>
                        <a:cs typeface="Times New Roman" panose="02020603050405020304" pitchFamily="18" charset="0"/>
                      </a:endParaRPr>
                    </a:p>
                    <a:p>
                      <a:pPr marL="342900" marR="0" lvl="0" indent="-342900">
                        <a:lnSpc>
                          <a:spcPct val="115000"/>
                        </a:lnSpc>
                        <a:spcAft>
                          <a:spcPts val="800"/>
                        </a:spcAft>
                        <a:buFont typeface="+mj-lt"/>
                        <a:buAutoNum type="arabicPeriod"/>
                      </a:pPr>
                      <a:r>
                        <a:rPr lang="en-US" sz="1800" kern="100" dirty="0">
                          <a:effectLst/>
                          <a:latin typeface="+mj-lt"/>
                          <a:ea typeface="Calibri" panose="020F0502020204030204" pitchFamily="34" charset="0"/>
                          <a:cs typeface="Times New Roman" panose="02020603050405020304" pitchFamily="18" charset="0"/>
                        </a:rPr>
                        <a:t>Matobo Mangwe constituency </a:t>
                      </a:r>
                      <a:endParaRPr lang="en-US" sz="1800" kern="100" dirty="0">
                        <a:effectLst/>
                        <a:latin typeface="+mj-lt"/>
                        <a:ea typeface="Calibri" panose="020F0502020204030204" pitchFamily="34" charset="0"/>
                        <a:cs typeface="Times New Roman" panose="02020603050405020304" pitchFamily="18" charset="0"/>
                      </a:endParaRPr>
                    </a:p>
                  </a:txBody>
                  <a:tcPr marL="68580" marR="68580" marT="0" marB="0"/>
                </a:tc>
              </a:tr>
              <a:tr h="400164">
                <a:tc>
                  <a:txBody>
                    <a:bodyPr/>
                    <a:lstStyle/>
                    <a:p>
                      <a:pPr marL="0" marR="0">
                        <a:lnSpc>
                          <a:spcPct val="115000"/>
                        </a:lnSpc>
                        <a:spcAft>
                          <a:spcPts val="800"/>
                        </a:spcAft>
                        <a:buNone/>
                      </a:pPr>
                      <a:r>
                        <a:rPr lang="en-US" sz="1800" kern="100" dirty="0">
                          <a:effectLst/>
                          <a:latin typeface="+mj-lt"/>
                          <a:ea typeface="Calibri" panose="020F0502020204030204" pitchFamily="34" charset="0"/>
                          <a:cs typeface="Times New Roman" panose="02020603050405020304" pitchFamily="18" charset="0"/>
                        </a:rPr>
                        <a:t>Land area/ Coverage </a:t>
                      </a:r>
                      <a:endParaRPr lang="en-US" sz="1800" kern="1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1800" kern="100" dirty="0">
                          <a:effectLst/>
                          <a:latin typeface="+mj-lt"/>
                          <a:ea typeface="Calibri" panose="020F0502020204030204" pitchFamily="34" charset="0"/>
                          <a:cs typeface="Times New Roman" panose="02020603050405020304" pitchFamily="18" charset="0"/>
                        </a:rPr>
                        <a:t>545,937 hectares/ 5,962km</a:t>
                      </a:r>
                      <a:r>
                        <a:rPr lang="en-US" sz="1800" kern="100" baseline="30000" dirty="0">
                          <a:effectLst/>
                          <a:latin typeface="+mj-lt"/>
                          <a:ea typeface="Calibri" panose="020F0502020204030204" pitchFamily="34" charset="0"/>
                          <a:cs typeface="Times New Roman" panose="02020603050405020304" pitchFamily="18" charset="0"/>
                        </a:rPr>
                        <a:t>2</a:t>
                      </a:r>
                      <a:endParaRPr lang="en-US" sz="1800" kern="100" dirty="0">
                        <a:effectLst/>
                        <a:latin typeface="+mj-lt"/>
                        <a:ea typeface="Calibri" panose="020F0502020204030204" pitchFamily="34" charset="0"/>
                        <a:cs typeface="Times New Roman" panose="02020603050405020304" pitchFamily="18" charset="0"/>
                      </a:endParaRPr>
                    </a:p>
                  </a:txBody>
                  <a:tcPr marL="68580" marR="68580" marT="0" marB="0"/>
                </a:tc>
              </a:tr>
              <a:tr h="400164">
                <a:tc>
                  <a:txBody>
                    <a:bodyPr/>
                    <a:lstStyle/>
                    <a:p>
                      <a:pPr marL="0" marR="0">
                        <a:lnSpc>
                          <a:spcPct val="115000"/>
                        </a:lnSpc>
                        <a:spcAft>
                          <a:spcPts val="800"/>
                        </a:spcAft>
                        <a:buNone/>
                      </a:pPr>
                      <a:r>
                        <a:rPr lang="en-US" sz="1800" kern="100" dirty="0">
                          <a:effectLst/>
                          <a:latin typeface="+mj-lt"/>
                          <a:ea typeface="Calibri" panose="020F0502020204030204" pitchFamily="34" charset="0"/>
                          <a:cs typeface="Times New Roman" panose="02020603050405020304" pitchFamily="18" charset="0"/>
                        </a:rPr>
                        <a:t>Number of wards </a:t>
                      </a:r>
                      <a:endParaRPr lang="en-US" sz="1800" kern="1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1800" kern="100" dirty="0">
                          <a:effectLst/>
                          <a:latin typeface="+mj-lt"/>
                          <a:ea typeface="Calibri" panose="020F0502020204030204" pitchFamily="34" charset="0"/>
                          <a:cs typeface="Times New Roman" panose="02020603050405020304" pitchFamily="18" charset="0"/>
                        </a:rPr>
                        <a:t>17</a:t>
                      </a:r>
                      <a:endParaRPr lang="en-US" sz="1800" kern="100" dirty="0">
                        <a:effectLst/>
                        <a:latin typeface="+mj-lt"/>
                        <a:ea typeface="Calibri" panose="020F0502020204030204" pitchFamily="34" charset="0"/>
                        <a:cs typeface="Times New Roman" panose="02020603050405020304" pitchFamily="18" charset="0"/>
                      </a:endParaRPr>
                    </a:p>
                  </a:txBody>
                  <a:tcPr marL="68580" marR="68580" marT="0" marB="0"/>
                </a:tc>
              </a:tr>
              <a:tr h="400164">
                <a:tc>
                  <a:txBody>
                    <a:bodyPr/>
                    <a:lstStyle/>
                    <a:p>
                      <a:pPr marL="0" marR="0">
                        <a:lnSpc>
                          <a:spcPct val="115000"/>
                        </a:lnSpc>
                        <a:spcAft>
                          <a:spcPts val="800"/>
                        </a:spcAft>
                        <a:buNone/>
                      </a:pPr>
                      <a:r>
                        <a:rPr lang="en-US" sz="1800" kern="100" dirty="0">
                          <a:effectLst/>
                          <a:latin typeface="+mj-lt"/>
                          <a:ea typeface="Calibri" panose="020F0502020204030204" pitchFamily="34" charset="0"/>
                          <a:cs typeface="Times New Roman" panose="02020603050405020304" pitchFamily="18" charset="0"/>
                        </a:rPr>
                        <a:t>Number of villages </a:t>
                      </a:r>
                      <a:endParaRPr lang="en-US" sz="1800" kern="1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1800" kern="100" dirty="0">
                          <a:effectLst/>
                          <a:latin typeface="+mj-lt"/>
                          <a:ea typeface="Calibri" panose="020F0502020204030204" pitchFamily="34" charset="0"/>
                          <a:cs typeface="Times New Roman" panose="02020603050405020304" pitchFamily="18" charset="0"/>
                        </a:rPr>
                        <a:t>83 </a:t>
                      </a:r>
                      <a:endParaRPr lang="en-US" sz="1800" kern="100" dirty="0">
                        <a:effectLst/>
                        <a:latin typeface="+mj-lt"/>
                        <a:ea typeface="Calibri" panose="020F0502020204030204" pitchFamily="34" charset="0"/>
                        <a:cs typeface="Times New Roman" panose="02020603050405020304" pitchFamily="18" charset="0"/>
                      </a:endParaRPr>
                    </a:p>
                  </a:txBody>
                  <a:tcPr marL="68580" marR="68580" marT="0" marB="0"/>
                </a:tc>
              </a:tr>
              <a:tr h="400164">
                <a:tc>
                  <a:txBody>
                    <a:bodyPr/>
                    <a:lstStyle/>
                    <a:p>
                      <a:pPr marL="0" marR="0">
                        <a:lnSpc>
                          <a:spcPct val="115000"/>
                        </a:lnSpc>
                        <a:spcAft>
                          <a:spcPts val="800"/>
                        </a:spcAft>
                        <a:buNone/>
                      </a:pPr>
                      <a:r>
                        <a:rPr lang="en-US" sz="1800" kern="100" dirty="0">
                          <a:effectLst/>
                          <a:latin typeface="+mj-lt"/>
                          <a:ea typeface="Calibri" panose="020F0502020204030204" pitchFamily="34" charset="0"/>
                          <a:cs typeface="Times New Roman" panose="02020603050405020304" pitchFamily="18" charset="0"/>
                        </a:rPr>
                        <a:t>Number of households (2022 census)</a:t>
                      </a:r>
                      <a:endParaRPr lang="en-US" sz="1800" kern="1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1800" kern="100" dirty="0">
                          <a:effectLst/>
                          <a:latin typeface="+mj-lt"/>
                          <a:ea typeface="Calibri" panose="020F0502020204030204" pitchFamily="34" charset="0"/>
                          <a:cs typeface="Times New Roman" panose="02020603050405020304" pitchFamily="18" charset="0"/>
                        </a:rPr>
                        <a:t>16,390</a:t>
                      </a:r>
                      <a:endParaRPr lang="en-US" sz="1800" kern="100" dirty="0">
                        <a:effectLst/>
                        <a:latin typeface="+mj-lt"/>
                        <a:ea typeface="Calibri" panose="020F0502020204030204" pitchFamily="34" charset="0"/>
                        <a:cs typeface="Times New Roman" panose="02020603050405020304" pitchFamily="18" charset="0"/>
                      </a:endParaRPr>
                    </a:p>
                  </a:txBody>
                  <a:tcPr marL="68580" marR="68580" marT="0" marB="0"/>
                </a:tc>
              </a:tr>
              <a:tr h="1781349">
                <a:tc>
                  <a:txBody>
                    <a:bodyPr/>
                    <a:lstStyle/>
                    <a:p>
                      <a:pPr marL="0" marR="0">
                        <a:lnSpc>
                          <a:spcPct val="115000"/>
                        </a:lnSpc>
                        <a:spcAft>
                          <a:spcPts val="800"/>
                        </a:spcAft>
                        <a:buNone/>
                      </a:pPr>
                      <a:r>
                        <a:rPr lang="en-US" sz="1800" kern="100" dirty="0">
                          <a:effectLst/>
                          <a:latin typeface="+mj-lt"/>
                          <a:ea typeface="Calibri" panose="020F0502020204030204" pitchFamily="34" charset="0"/>
                          <a:cs typeface="Times New Roman" panose="02020603050405020304" pitchFamily="18" charset="0"/>
                        </a:rPr>
                        <a:t>Total Population (2022 census)</a:t>
                      </a:r>
                      <a:endParaRPr lang="en-US" sz="1800" kern="1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1800" kern="100" dirty="0">
                          <a:effectLst/>
                          <a:latin typeface="+mj-lt"/>
                          <a:ea typeface="Calibri" panose="020F0502020204030204" pitchFamily="34" charset="0"/>
                          <a:cs typeface="Times New Roman" panose="02020603050405020304" pitchFamily="18" charset="0"/>
                        </a:rPr>
                        <a:t>65,562 </a:t>
                      </a:r>
                      <a:endParaRPr lang="en-US" sz="1800" kern="100" dirty="0">
                        <a:effectLst/>
                        <a:latin typeface="+mj-lt"/>
                        <a:ea typeface="Calibri" panose="020F0502020204030204" pitchFamily="34" charset="0"/>
                        <a:cs typeface="Times New Roman" panose="02020603050405020304" pitchFamily="18" charset="0"/>
                      </a:endParaRPr>
                    </a:p>
                    <a:p>
                      <a:pPr marL="342900" marR="0" lvl="0" indent="-342900">
                        <a:lnSpc>
                          <a:spcPct val="115000"/>
                        </a:lnSpc>
                        <a:buFont typeface="Calibri" panose="020F0502020204030204" pitchFamily="34" charset="0"/>
                        <a:buChar char="-"/>
                      </a:pPr>
                      <a:r>
                        <a:rPr lang="en-US" sz="1800" kern="100" dirty="0">
                          <a:effectLst/>
                          <a:latin typeface="+mj-lt"/>
                          <a:ea typeface="Calibri" panose="020F0502020204030204" pitchFamily="34" charset="0"/>
                          <a:cs typeface="Times New Roman" panose="02020603050405020304" pitchFamily="18" charset="0"/>
                        </a:rPr>
                        <a:t>31 067 Males &amp; 34 495 Females</a:t>
                      </a:r>
                      <a:endParaRPr lang="en-US" sz="1800" kern="100" dirty="0">
                        <a:effectLst/>
                        <a:latin typeface="+mj-lt"/>
                        <a:ea typeface="Calibri" panose="020F0502020204030204" pitchFamily="34" charset="0"/>
                        <a:cs typeface="Times New Roman" panose="02020603050405020304" pitchFamily="18" charset="0"/>
                      </a:endParaRPr>
                    </a:p>
                    <a:p>
                      <a:pPr marL="342900" marR="0" lvl="0" indent="-342900">
                        <a:lnSpc>
                          <a:spcPct val="115000"/>
                        </a:lnSpc>
                        <a:buFont typeface="Calibri" panose="020F0502020204030204" pitchFamily="34" charset="0"/>
                        <a:buChar char="-"/>
                      </a:pPr>
                      <a:r>
                        <a:rPr lang="en-US" sz="1800" kern="100" dirty="0">
                          <a:effectLst/>
                          <a:latin typeface="+mj-lt"/>
                          <a:ea typeface="Calibri" panose="020F0502020204030204" pitchFamily="34" charset="0"/>
                          <a:cs typeface="Times New Roman" panose="02020603050405020304" pitchFamily="18" charset="0"/>
                        </a:rPr>
                        <a:t>Women make up 52.6%</a:t>
                      </a:r>
                      <a:endParaRPr lang="en-US" sz="1800" kern="100" dirty="0">
                        <a:effectLst/>
                        <a:latin typeface="+mj-lt"/>
                        <a:ea typeface="Calibri" panose="020F0502020204030204" pitchFamily="34" charset="0"/>
                        <a:cs typeface="Times New Roman" panose="02020603050405020304" pitchFamily="18" charset="0"/>
                      </a:endParaRPr>
                    </a:p>
                    <a:p>
                      <a:pPr marL="342900" marR="0" lvl="0" indent="-342900">
                        <a:lnSpc>
                          <a:spcPct val="115000"/>
                        </a:lnSpc>
                        <a:buFont typeface="Calibri" panose="020F0502020204030204" pitchFamily="34" charset="0"/>
                        <a:buChar char="-"/>
                      </a:pPr>
                      <a:r>
                        <a:rPr lang="en-US" sz="1800" kern="100" dirty="0">
                          <a:effectLst/>
                          <a:latin typeface="+mj-lt"/>
                          <a:ea typeface="Calibri" panose="020F0502020204030204" pitchFamily="34" charset="0"/>
                          <a:cs typeface="Times New Roman" panose="02020603050405020304" pitchFamily="18" charset="0"/>
                        </a:rPr>
                        <a:t>Men make up 47.4%</a:t>
                      </a:r>
                      <a:endParaRPr lang="en-US" sz="1800" kern="100" dirty="0">
                        <a:effectLst/>
                        <a:latin typeface="+mj-lt"/>
                        <a:ea typeface="Calibri" panose="020F0502020204030204" pitchFamily="34" charset="0"/>
                        <a:cs typeface="Times New Roman" panose="02020603050405020304" pitchFamily="18" charset="0"/>
                      </a:endParaRPr>
                    </a:p>
                    <a:p>
                      <a:pPr marL="342900" marR="0" lvl="0" indent="-342900">
                        <a:lnSpc>
                          <a:spcPct val="115000"/>
                        </a:lnSpc>
                        <a:spcAft>
                          <a:spcPts val="800"/>
                        </a:spcAft>
                        <a:buFont typeface="Calibri" panose="020F0502020204030204" pitchFamily="34" charset="0"/>
                        <a:buChar char="-"/>
                      </a:pPr>
                      <a:r>
                        <a:rPr lang="en-US" sz="1800" kern="100" dirty="0">
                          <a:effectLst/>
                          <a:latin typeface="+mj-lt"/>
                          <a:ea typeface="Calibri" panose="020F0502020204030204" pitchFamily="34" charset="0"/>
                          <a:cs typeface="Times New Roman" panose="02020603050405020304" pitchFamily="18" charset="0"/>
                        </a:rPr>
                        <a:t>Youth make up 42%</a:t>
                      </a:r>
                      <a:endParaRPr lang="en-US" sz="1800" kern="100" dirty="0">
                        <a:effectLst/>
                        <a:latin typeface="+mj-lt"/>
                        <a:ea typeface="Calibri" panose="020F0502020204030204" pitchFamily="34" charset="0"/>
                        <a:cs typeface="Times New Roman" panose="02020603050405020304" pitchFamily="18" charset="0"/>
                      </a:endParaRPr>
                    </a:p>
                  </a:txBody>
                  <a:tcPr marL="68580" marR="68580" marT="0" marB="0"/>
                </a:tc>
              </a:tr>
              <a:tr h="400164">
                <a:tc>
                  <a:txBody>
                    <a:bodyPr/>
                    <a:lstStyle/>
                    <a:p>
                      <a:pPr marL="0" marR="0">
                        <a:lnSpc>
                          <a:spcPct val="115000"/>
                        </a:lnSpc>
                        <a:spcAft>
                          <a:spcPts val="800"/>
                        </a:spcAft>
                        <a:buNone/>
                      </a:pPr>
                      <a:r>
                        <a:rPr lang="en-US" sz="1800" kern="100" dirty="0">
                          <a:effectLst/>
                          <a:latin typeface="+mj-lt"/>
                          <a:ea typeface="Calibri" panose="020F0502020204030204" pitchFamily="34" charset="0"/>
                          <a:cs typeface="Times New Roman" panose="02020603050405020304" pitchFamily="18" charset="0"/>
                        </a:rPr>
                        <a:t>Climate /agro-ecological zone </a:t>
                      </a:r>
                      <a:endParaRPr lang="en-US" sz="1800" kern="1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1800" kern="100" dirty="0">
                          <a:effectLst/>
                          <a:latin typeface="+mj-lt"/>
                          <a:ea typeface="Calibri" panose="020F0502020204030204" pitchFamily="34" charset="0"/>
                          <a:cs typeface="Times New Roman" panose="02020603050405020304" pitchFamily="18" charset="0"/>
                        </a:rPr>
                        <a:t>dry, semi arid: Agro ecological region </a:t>
                      </a:r>
                      <a:endParaRPr lang="en-US" sz="1800" kern="100" dirty="0">
                        <a:effectLst/>
                        <a:latin typeface="+mj-lt"/>
                        <a:ea typeface="Calibri" panose="020F0502020204030204" pitchFamily="34" charset="0"/>
                        <a:cs typeface="Times New Roman" panose="02020603050405020304" pitchFamily="18" charset="0"/>
                      </a:endParaRPr>
                    </a:p>
                  </a:txBody>
                  <a:tcPr marL="68580" marR="68580" marT="0" marB="0"/>
                </a:tc>
              </a:tr>
              <a:tr h="400164">
                <a:tc>
                  <a:txBody>
                    <a:bodyPr/>
                    <a:lstStyle/>
                    <a:p>
                      <a:pPr marL="0" marR="0">
                        <a:lnSpc>
                          <a:spcPct val="115000"/>
                        </a:lnSpc>
                        <a:spcAft>
                          <a:spcPts val="800"/>
                        </a:spcAft>
                        <a:buNone/>
                      </a:pPr>
                      <a:r>
                        <a:rPr lang="en-US" sz="1800" kern="100" dirty="0">
                          <a:effectLst/>
                          <a:latin typeface="+mj-lt"/>
                          <a:ea typeface="Calibri" panose="020F0502020204030204" pitchFamily="34" charset="0"/>
                          <a:cs typeface="Times New Roman" panose="02020603050405020304" pitchFamily="18" charset="0"/>
                        </a:rPr>
                        <a:t>Number of educational facilities</a:t>
                      </a:r>
                      <a:endParaRPr lang="en-US" sz="1800" kern="1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1800" kern="100" dirty="0">
                          <a:effectLst/>
                          <a:latin typeface="+mj-lt"/>
                          <a:ea typeface="Calibri" panose="020F0502020204030204" pitchFamily="34" charset="0"/>
                          <a:cs typeface="Times New Roman" panose="02020603050405020304" pitchFamily="18" charset="0"/>
                        </a:rPr>
                        <a:t>47 Primary, 15 Secondary, 1 vocational </a:t>
                      </a:r>
                      <a:r>
                        <a:rPr lang="en-US" sz="1800" kern="100" dirty="0" err="1">
                          <a:effectLst/>
                          <a:latin typeface="+mj-lt"/>
                          <a:ea typeface="Calibri" panose="020F0502020204030204" pitchFamily="34" charset="0"/>
                          <a:cs typeface="Times New Roman" panose="02020603050405020304" pitchFamily="18" charset="0"/>
                        </a:rPr>
                        <a:t>centre</a:t>
                      </a:r>
                      <a:endParaRPr lang="en-US" sz="1800" kern="100" dirty="0">
                        <a:effectLst/>
                        <a:latin typeface="+mj-lt"/>
                        <a:ea typeface="Calibri" panose="020F0502020204030204" pitchFamily="34" charset="0"/>
                        <a:cs typeface="Times New Roman" panose="02020603050405020304" pitchFamily="18" charset="0"/>
                      </a:endParaRPr>
                    </a:p>
                  </a:txBody>
                  <a:tcPr marL="68580" marR="68580" marT="0" marB="0"/>
                </a:tc>
              </a:tr>
              <a:tr h="400164">
                <a:tc>
                  <a:txBody>
                    <a:bodyPr/>
                    <a:lstStyle/>
                    <a:p>
                      <a:pPr marL="0" marR="0">
                        <a:lnSpc>
                          <a:spcPct val="115000"/>
                        </a:lnSpc>
                        <a:spcAft>
                          <a:spcPts val="800"/>
                        </a:spcAft>
                        <a:buNone/>
                      </a:pPr>
                      <a:r>
                        <a:rPr lang="en-US" sz="1800" kern="100" dirty="0">
                          <a:effectLst/>
                          <a:latin typeface="+mj-lt"/>
                          <a:ea typeface="Calibri" panose="020F0502020204030204" pitchFamily="34" charset="0"/>
                          <a:cs typeface="Times New Roman" panose="02020603050405020304" pitchFamily="18" charset="0"/>
                        </a:rPr>
                        <a:t>Number of health </a:t>
                      </a:r>
                      <a:r>
                        <a:rPr lang="en-US" sz="1800" kern="100" dirty="0" err="1">
                          <a:effectLst/>
                          <a:latin typeface="+mj-lt"/>
                          <a:ea typeface="Calibri" panose="020F0502020204030204" pitchFamily="34" charset="0"/>
                          <a:cs typeface="Times New Roman" panose="02020603050405020304" pitchFamily="18" charset="0"/>
                        </a:rPr>
                        <a:t>centres</a:t>
                      </a:r>
                      <a:endParaRPr lang="en-US" sz="1800" kern="1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1800" kern="100" dirty="0">
                          <a:effectLst/>
                          <a:latin typeface="+mj-lt"/>
                          <a:ea typeface="Calibri" panose="020F0502020204030204" pitchFamily="34" charset="0"/>
                          <a:cs typeface="Times New Roman" panose="02020603050405020304" pitchFamily="18" charset="0"/>
                        </a:rPr>
                        <a:t>15</a:t>
                      </a:r>
                      <a:endParaRPr lang="en-US" sz="1800" kern="100" dirty="0">
                        <a:effectLst/>
                        <a:latin typeface="+mj-lt"/>
                        <a:ea typeface="Calibri" panose="020F0502020204030204" pitchFamily="34" charset="0"/>
                        <a:cs typeface="Times New Roman" panose="02020603050405020304" pitchFamily="18" charset="0"/>
                      </a:endParaRPr>
                    </a:p>
                  </a:txBody>
                  <a:tcPr marL="68580" marR="68580" marT="0" marB="0"/>
                </a:tc>
              </a:tr>
            </a:tbl>
          </a:graphicData>
        </a:graphic>
      </p:graphicFrame>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Content Placeholder 3"/>
          <p:cNvGraphicFramePr/>
          <p:nvPr/>
        </p:nvGraphicFramePr>
        <p:xfrm>
          <a:off x="0" y="-110752"/>
          <a:ext cx="12192000" cy="7133103"/>
        </p:xfrm>
        <a:graphic>
          <a:graphicData uri="http://schemas.openxmlformats.org/drawingml/2006/table">
            <a:tbl>
              <a:tblPr firstRow="1" bandRow="1">
                <a:tableStyleId>{3C2FFA5D-87B4-456A-9821-1D502468CF0F}</a:tableStyleId>
              </a:tblPr>
              <a:tblGrid>
                <a:gridCol w="3934902"/>
                <a:gridCol w="8257098"/>
              </a:tblGrid>
              <a:tr h="376214">
                <a:tc>
                  <a:txBody>
                    <a:bodyPr/>
                    <a:lstStyle/>
                    <a:p>
                      <a:pPr marL="0" marR="0">
                        <a:lnSpc>
                          <a:spcPct val="107000"/>
                        </a:lnSpc>
                        <a:spcAft>
                          <a:spcPts val="800"/>
                        </a:spcAft>
                        <a:buNone/>
                      </a:pPr>
                      <a:r>
                        <a:rPr lang="en-US" sz="1800" b="1">
                          <a:effectLst/>
                          <a:latin typeface="Arial Narrow" panose="020B0606020202030204" pitchFamily="34" charset="0"/>
                          <a:ea typeface="Calibri" panose="020F0502020204030204" pitchFamily="34" charset="0"/>
                          <a:cs typeface="Times New Roman" panose="02020603050405020304" pitchFamily="18" charset="0"/>
                        </a:rPr>
                        <a:t>Project Title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800">
                          <a:effectLst/>
                          <a:latin typeface="Arial Narrow" panose="020B0606020202030204" pitchFamily="34" charset="0"/>
                          <a:ea typeface="Calibri" panose="020F0502020204030204" pitchFamily="34" charset="0"/>
                          <a:cs typeface="Times New Roman" panose="02020603050405020304" pitchFamily="18" charset="0"/>
                        </a:rPr>
                        <a:t>Mphoengs Rural Service Centre Water Reticulation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541537">
                <a:tc>
                  <a:txBody>
                    <a:bodyPr/>
                    <a:lstStyle/>
                    <a:p>
                      <a:pPr marL="0" marR="0">
                        <a:lnSpc>
                          <a:spcPct val="107000"/>
                        </a:lnSpc>
                        <a:spcAft>
                          <a:spcPts val="800"/>
                        </a:spcAft>
                        <a:buNone/>
                      </a:pPr>
                      <a:r>
                        <a:rPr lang="en-US" sz="1800" b="1" dirty="0">
                          <a:effectLst/>
                          <a:latin typeface="Arial Narrow" panose="020B0606020202030204" pitchFamily="34" charset="0"/>
                          <a:ea typeface="Calibri" panose="020F0502020204030204" pitchFamily="34" charset="0"/>
                          <a:cs typeface="Times New Roman" panose="02020603050405020304" pitchFamily="18" charset="0"/>
                        </a:rPr>
                        <a:t>Project Promoter and Contacts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Mangwe Rural District Council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Contact: Mrs. G. Khupe-Sibindi – District Engineer – +263772829236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Contact: Mr. I. Moyo – District Spatial Planner – +263779685525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Contact: Ms. N. Sibindi – Social Services Officer – +263773960822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60660">
                <a:tc>
                  <a:txBody>
                    <a:bodyPr/>
                    <a:lstStyle/>
                    <a:p>
                      <a:pPr marL="0" marR="0">
                        <a:lnSpc>
                          <a:spcPct val="107000"/>
                        </a:lnSpc>
                        <a:spcAft>
                          <a:spcPts val="800"/>
                        </a:spcAft>
                        <a:buNone/>
                      </a:pPr>
                      <a:r>
                        <a:rPr lang="en-US" sz="1800" b="1">
                          <a:effectLst/>
                          <a:latin typeface="Arial Narrow" panose="020B0606020202030204" pitchFamily="34" charset="0"/>
                          <a:ea typeface="Calibri" panose="020F0502020204030204" pitchFamily="34" charset="0"/>
                          <a:cs typeface="Times New Roman" panose="02020603050405020304" pitchFamily="18" charset="0"/>
                        </a:rPr>
                        <a:t>Location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Mphoengs</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Rural Service Centre,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Matsiloje</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Border Post, Ward 5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Mphoengs</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Mangwe District, Matabeleland South, Zimbabwe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005647">
                <a:tc>
                  <a:txBody>
                    <a:bodyPr/>
                    <a:lstStyle/>
                    <a:p>
                      <a:pPr marL="0" marR="0">
                        <a:lnSpc>
                          <a:spcPct val="107000"/>
                        </a:lnSpc>
                        <a:spcAft>
                          <a:spcPts val="800"/>
                        </a:spcAft>
                        <a:buNone/>
                      </a:pPr>
                      <a:r>
                        <a:rPr lang="en-US" sz="1800" b="1">
                          <a:effectLst/>
                          <a:latin typeface="Arial Narrow" panose="020B0606020202030204" pitchFamily="34" charset="0"/>
                          <a:ea typeface="Calibri" panose="020F0502020204030204" pitchFamily="34" charset="0"/>
                          <a:cs typeface="Times New Roman" panose="02020603050405020304" pitchFamily="18" charset="0"/>
                        </a:rPr>
                        <a:t>Investment Type/Financing Model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PPP/Government Grants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Mphoengs</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RSC is home to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Mangwe’s</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second border post with Botswana, and water reticulation is a need that would attract multiple investors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60660">
                <a:tc>
                  <a:txBody>
                    <a:bodyPr/>
                    <a:lstStyle/>
                    <a:p>
                      <a:pPr marL="0" marR="0">
                        <a:lnSpc>
                          <a:spcPct val="107000"/>
                        </a:lnSpc>
                        <a:spcAft>
                          <a:spcPts val="800"/>
                        </a:spcAft>
                        <a:buNone/>
                      </a:pPr>
                      <a:r>
                        <a:rPr lang="en-US" sz="1800" b="1">
                          <a:effectLst/>
                          <a:latin typeface="Arial Narrow" panose="020B0606020202030204" pitchFamily="34" charset="0"/>
                          <a:ea typeface="Calibri" panose="020F0502020204030204" pitchFamily="34" charset="0"/>
                          <a:cs typeface="Times New Roman" panose="02020603050405020304" pitchFamily="18" charset="0"/>
                        </a:rPr>
                        <a:t>Project Scope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Construction of a 50,000l sand abstraction water reticulation system for 100 medium density stands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1491">
                <a:tc>
                  <a:txBody>
                    <a:bodyPr/>
                    <a:lstStyle/>
                    <a:p>
                      <a:pPr marL="0" marR="0">
                        <a:lnSpc>
                          <a:spcPct val="107000"/>
                        </a:lnSpc>
                        <a:spcAft>
                          <a:spcPts val="800"/>
                        </a:spcAft>
                        <a:buNone/>
                      </a:pPr>
                      <a:r>
                        <a:rPr lang="en-US" sz="1800" b="1">
                          <a:effectLst/>
                          <a:latin typeface="Arial Narrow" panose="020B0606020202030204" pitchFamily="34" charset="0"/>
                          <a:ea typeface="Calibri" panose="020F0502020204030204" pitchFamily="34" charset="0"/>
                          <a:cs typeface="Times New Roman" panose="02020603050405020304" pitchFamily="18" charset="0"/>
                        </a:rPr>
                        <a:t>Estimated Project Overall Cost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US$152,500.00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6739">
                <a:tc>
                  <a:txBody>
                    <a:bodyPr/>
                    <a:lstStyle/>
                    <a:p>
                      <a:pPr marL="0" marR="0">
                        <a:lnSpc>
                          <a:spcPct val="107000"/>
                        </a:lnSpc>
                        <a:spcAft>
                          <a:spcPts val="800"/>
                        </a:spcAft>
                        <a:buNone/>
                      </a:pPr>
                      <a:r>
                        <a:rPr lang="en-US" sz="1800" b="1">
                          <a:effectLst/>
                          <a:latin typeface="Arial Narrow" panose="020B0606020202030204" pitchFamily="34" charset="0"/>
                          <a:ea typeface="Calibri" panose="020F0502020204030204" pitchFamily="34" charset="0"/>
                          <a:cs typeface="Times New Roman" panose="02020603050405020304" pitchFamily="18" charset="0"/>
                        </a:rPr>
                        <a:t>Project Status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Greenfield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38560">
                <a:tc>
                  <a:txBody>
                    <a:bodyPr/>
                    <a:lstStyle/>
                    <a:p>
                      <a:pPr marL="0" marR="0">
                        <a:lnSpc>
                          <a:spcPct val="107000"/>
                        </a:lnSpc>
                        <a:spcAft>
                          <a:spcPts val="800"/>
                        </a:spcAft>
                        <a:buNone/>
                      </a:pPr>
                      <a:r>
                        <a:rPr lang="en-US" sz="1800" b="1">
                          <a:effectLst/>
                          <a:latin typeface="Arial Narrow" panose="020B0606020202030204" pitchFamily="34" charset="0"/>
                          <a:ea typeface="Calibri" panose="020F0502020204030204" pitchFamily="34" charset="0"/>
                          <a:cs typeface="Times New Roman" panose="02020603050405020304" pitchFamily="18" charset="0"/>
                        </a:rPr>
                        <a:t>Feasibility Studies done or Business Plan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800">
                          <a:effectLst/>
                          <a:latin typeface="Arial Narrow" panose="020B0606020202030204" pitchFamily="34" charset="0"/>
                          <a:ea typeface="Calibri" panose="020F0502020204030204" pitchFamily="34" charset="0"/>
                          <a:cs typeface="Times New Roman" panose="02020603050405020304" pitchFamily="18" charset="0"/>
                        </a:rPr>
                        <a:t>Pre-feasibility and costing have been done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22020">
                <a:tc>
                  <a:txBody>
                    <a:bodyPr/>
                    <a:lstStyle/>
                    <a:p>
                      <a:pPr marL="0" marR="0">
                        <a:lnSpc>
                          <a:spcPct val="107000"/>
                        </a:lnSpc>
                        <a:spcAft>
                          <a:spcPts val="800"/>
                        </a:spcAft>
                        <a:buNone/>
                      </a:pPr>
                      <a:r>
                        <a:rPr lang="en-US" sz="1800" b="1">
                          <a:effectLst/>
                          <a:latin typeface="Arial Narrow" panose="020B0606020202030204" pitchFamily="34" charset="0"/>
                          <a:ea typeface="Calibri" panose="020F0502020204030204" pitchFamily="34" charset="0"/>
                          <a:cs typeface="Times New Roman" panose="02020603050405020304" pitchFamily="18" charset="0"/>
                        </a:rPr>
                        <a:t>Expected Benefits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Improved water coverage and sanitation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Improved housing delivery and sustainable settlements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Attraction of investors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Growth of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Matsiloje</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border post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Contributes to rural industrialization and local economic development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Content Placeholder 3"/>
          <p:cNvGraphicFramePr/>
          <p:nvPr/>
        </p:nvGraphicFramePr>
        <p:xfrm>
          <a:off x="99060" y="194047"/>
          <a:ext cx="11993880" cy="6225407"/>
        </p:xfrm>
        <a:graphic>
          <a:graphicData uri="http://schemas.openxmlformats.org/drawingml/2006/table">
            <a:tbl>
              <a:tblPr firstRow="1" bandRow="1">
                <a:tableStyleId>{3C2FFA5D-87B4-456A-9821-1D502468CF0F}</a:tableStyleId>
              </a:tblPr>
              <a:tblGrid>
                <a:gridCol w="3870960"/>
                <a:gridCol w="8122920"/>
              </a:tblGrid>
              <a:tr h="383829">
                <a:tc>
                  <a:txBody>
                    <a:bodyPr/>
                    <a:lstStyle/>
                    <a:p>
                      <a:pPr marL="0" marR="0">
                        <a:lnSpc>
                          <a:spcPct val="107000"/>
                        </a:lnSpc>
                        <a:spcAft>
                          <a:spcPts val="800"/>
                        </a:spcAft>
                        <a:buNone/>
                      </a:pPr>
                      <a:r>
                        <a:rPr lang="en-US" sz="2000" b="1">
                          <a:effectLst/>
                          <a:latin typeface="Arial Narrow" panose="020B0606020202030204" pitchFamily="34" charset="0"/>
                          <a:ea typeface="Calibri" panose="020F0502020204030204" pitchFamily="34" charset="0"/>
                          <a:cs typeface="Times New Roman" panose="02020603050405020304" pitchFamily="18" charset="0"/>
                        </a:rPr>
                        <a:t>Project Title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2000">
                          <a:effectLst/>
                          <a:latin typeface="Arial Narrow" panose="020B0606020202030204" pitchFamily="34" charset="0"/>
                          <a:ea typeface="Calibri" panose="020F0502020204030204" pitchFamily="34" charset="0"/>
                          <a:cs typeface="Times New Roman" panose="02020603050405020304" pitchFamily="18" charset="0"/>
                        </a:rPr>
                        <a:t>Kweneng Causeway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69924">
                <a:tc>
                  <a:txBody>
                    <a:bodyPr/>
                    <a:lstStyle/>
                    <a:p>
                      <a:pPr marL="0" marR="0">
                        <a:lnSpc>
                          <a:spcPct val="107000"/>
                        </a:lnSpc>
                        <a:spcAft>
                          <a:spcPts val="800"/>
                        </a:spcAft>
                        <a:buNone/>
                      </a:pPr>
                      <a:r>
                        <a:rPr lang="en-US" sz="2000" b="1" dirty="0">
                          <a:effectLst/>
                          <a:latin typeface="Arial Narrow" panose="020B0606020202030204" pitchFamily="34" charset="0"/>
                          <a:ea typeface="Calibri" panose="020F0502020204030204" pitchFamily="34" charset="0"/>
                          <a:cs typeface="Times New Roman" panose="02020603050405020304" pitchFamily="18" charset="0"/>
                        </a:rPr>
                        <a:t>Project Promoter and Contacts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2000" dirty="0">
                          <a:effectLst/>
                          <a:latin typeface="Arial Narrow" panose="020B0606020202030204" pitchFamily="34" charset="0"/>
                          <a:ea typeface="Calibri" panose="020F0502020204030204" pitchFamily="34" charset="0"/>
                          <a:cs typeface="Times New Roman" panose="02020603050405020304" pitchFamily="18" charset="0"/>
                        </a:rPr>
                        <a:t>Mangwe Rural District Council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2000" dirty="0">
                          <a:effectLst/>
                          <a:latin typeface="Arial Narrow" panose="020B0606020202030204" pitchFamily="34" charset="0"/>
                          <a:ea typeface="Calibri" panose="020F0502020204030204" pitchFamily="34" charset="0"/>
                          <a:cs typeface="Times New Roman" panose="02020603050405020304" pitchFamily="18" charset="0"/>
                        </a:rPr>
                        <a:t>Contact: Mrs. G. Khupe-Sibindi – District Engineer – +263772829236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23150">
                <a:tc>
                  <a:txBody>
                    <a:bodyPr/>
                    <a:lstStyle/>
                    <a:p>
                      <a:pPr marL="0" marR="0">
                        <a:lnSpc>
                          <a:spcPct val="107000"/>
                        </a:lnSpc>
                        <a:spcAft>
                          <a:spcPts val="800"/>
                        </a:spcAft>
                        <a:buNone/>
                      </a:pPr>
                      <a:r>
                        <a:rPr lang="en-US" sz="2000" b="1" dirty="0">
                          <a:effectLst/>
                          <a:latin typeface="Arial Narrow" panose="020B0606020202030204" pitchFamily="34" charset="0"/>
                          <a:ea typeface="Calibri" panose="020F0502020204030204" pitchFamily="34" charset="0"/>
                          <a:cs typeface="Times New Roman" panose="02020603050405020304" pitchFamily="18" charset="0"/>
                        </a:rPr>
                        <a:t>Location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2000" dirty="0" err="1">
                          <a:effectLst/>
                          <a:latin typeface="Arial Narrow" panose="020B0606020202030204" pitchFamily="34" charset="0"/>
                          <a:ea typeface="Calibri" panose="020F0502020204030204" pitchFamily="34" charset="0"/>
                          <a:cs typeface="Times New Roman" panose="02020603050405020304" pitchFamily="18" charset="0"/>
                        </a:rPr>
                        <a:t>Kweneng</a:t>
                      </a:r>
                      <a:r>
                        <a:rPr lang="en-US" sz="2000" dirty="0">
                          <a:effectLst/>
                          <a:latin typeface="Arial Narrow" panose="020B0606020202030204" pitchFamily="34" charset="0"/>
                          <a:ea typeface="Calibri" panose="020F0502020204030204" pitchFamily="34" charset="0"/>
                          <a:cs typeface="Times New Roman" panose="02020603050405020304" pitchFamily="18" charset="0"/>
                        </a:rPr>
                        <a:t> Village, Ward 6 </a:t>
                      </a:r>
                      <a:r>
                        <a:rPr lang="en-US" sz="2000" dirty="0" err="1">
                          <a:effectLst/>
                          <a:latin typeface="Arial Narrow" panose="020B0606020202030204" pitchFamily="34" charset="0"/>
                          <a:ea typeface="Calibri" panose="020F0502020204030204" pitchFamily="34" charset="0"/>
                          <a:cs typeface="Times New Roman" panose="02020603050405020304" pitchFamily="18" charset="0"/>
                        </a:rPr>
                        <a:t>Sanzukwi</a:t>
                      </a:r>
                      <a:r>
                        <a:rPr lang="en-US" sz="2000" dirty="0">
                          <a:effectLst/>
                          <a:latin typeface="Arial Narrow" panose="020B0606020202030204" pitchFamily="34" charset="0"/>
                          <a:ea typeface="Calibri" panose="020F0502020204030204" pitchFamily="34" charset="0"/>
                          <a:cs typeface="Times New Roman" panose="02020603050405020304" pitchFamily="18" charset="0"/>
                        </a:rPr>
                        <a:t>, Mangwe District, Matabeleland South, Zimbabwe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48375">
                <a:tc>
                  <a:txBody>
                    <a:bodyPr/>
                    <a:lstStyle/>
                    <a:p>
                      <a:pPr marL="0" marR="0">
                        <a:lnSpc>
                          <a:spcPct val="107000"/>
                        </a:lnSpc>
                        <a:spcAft>
                          <a:spcPts val="800"/>
                        </a:spcAft>
                        <a:buNone/>
                      </a:pPr>
                      <a:r>
                        <a:rPr lang="en-US" sz="2000" b="1">
                          <a:effectLst/>
                          <a:latin typeface="Arial Narrow" panose="020B0606020202030204" pitchFamily="34" charset="0"/>
                          <a:ea typeface="Calibri" panose="020F0502020204030204" pitchFamily="34" charset="0"/>
                          <a:cs typeface="Times New Roman" panose="02020603050405020304" pitchFamily="18" charset="0"/>
                        </a:rPr>
                        <a:t>Investment Type/Financing Model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2000" dirty="0">
                          <a:effectLst/>
                          <a:latin typeface="Arial Narrow" panose="020B0606020202030204" pitchFamily="34" charset="0"/>
                          <a:ea typeface="Calibri" panose="020F0502020204030204" pitchFamily="34" charset="0"/>
                          <a:cs typeface="Times New Roman" panose="02020603050405020304" pitchFamily="18" charset="0"/>
                        </a:rPr>
                        <a:t>Government Grants/CSR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34813">
                <a:tc>
                  <a:txBody>
                    <a:bodyPr/>
                    <a:lstStyle/>
                    <a:p>
                      <a:pPr marL="0" marR="0">
                        <a:lnSpc>
                          <a:spcPct val="107000"/>
                        </a:lnSpc>
                        <a:spcAft>
                          <a:spcPts val="800"/>
                        </a:spcAft>
                        <a:buNone/>
                      </a:pPr>
                      <a:r>
                        <a:rPr lang="en-US" sz="2000" b="1">
                          <a:effectLst/>
                          <a:latin typeface="Arial Narrow" panose="020B0606020202030204" pitchFamily="34" charset="0"/>
                          <a:ea typeface="Calibri" panose="020F0502020204030204" pitchFamily="34" charset="0"/>
                          <a:cs typeface="Times New Roman" panose="02020603050405020304" pitchFamily="18" charset="0"/>
                        </a:rPr>
                        <a:t>Project Scope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2000">
                          <a:effectLst/>
                          <a:latin typeface="Arial Narrow" panose="020B0606020202030204" pitchFamily="34" charset="0"/>
                          <a:ea typeface="Calibri" panose="020F0502020204030204" pitchFamily="34" charset="0"/>
                          <a:cs typeface="Times New Roman" panose="02020603050405020304" pitchFamily="18" charset="0"/>
                        </a:rPr>
                        <a:t>Construction of a 60m column bridge along Ingwizi River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8605">
                <a:tc>
                  <a:txBody>
                    <a:bodyPr/>
                    <a:lstStyle/>
                    <a:p>
                      <a:pPr marL="0" marR="0">
                        <a:lnSpc>
                          <a:spcPct val="107000"/>
                        </a:lnSpc>
                        <a:spcAft>
                          <a:spcPts val="800"/>
                        </a:spcAft>
                        <a:buNone/>
                      </a:pPr>
                      <a:r>
                        <a:rPr lang="en-US" sz="2000" b="1">
                          <a:effectLst/>
                          <a:latin typeface="Arial Narrow" panose="020B0606020202030204" pitchFamily="34" charset="0"/>
                          <a:ea typeface="Calibri" panose="020F0502020204030204" pitchFamily="34" charset="0"/>
                          <a:cs typeface="Times New Roman" panose="02020603050405020304" pitchFamily="18" charset="0"/>
                        </a:rPr>
                        <a:t>Estimated Project Overall Cost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2000" dirty="0">
                          <a:effectLst/>
                          <a:latin typeface="Arial Narrow" panose="020B0606020202030204" pitchFamily="34" charset="0"/>
                          <a:ea typeface="Calibri" panose="020F0502020204030204" pitchFamily="34" charset="0"/>
                          <a:cs typeface="Times New Roman" panose="02020603050405020304" pitchFamily="18" charset="0"/>
                        </a:rPr>
                        <a:t>~US$800,000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23150">
                <a:tc>
                  <a:txBody>
                    <a:bodyPr/>
                    <a:lstStyle/>
                    <a:p>
                      <a:pPr marL="0" marR="0">
                        <a:lnSpc>
                          <a:spcPct val="107000"/>
                        </a:lnSpc>
                        <a:spcAft>
                          <a:spcPts val="800"/>
                        </a:spcAft>
                        <a:buNone/>
                      </a:pPr>
                      <a:r>
                        <a:rPr lang="en-US" sz="2000" b="1">
                          <a:effectLst/>
                          <a:latin typeface="Arial Narrow" panose="020B0606020202030204" pitchFamily="34" charset="0"/>
                          <a:ea typeface="Calibri" panose="020F0502020204030204" pitchFamily="34" charset="0"/>
                          <a:cs typeface="Times New Roman" panose="02020603050405020304" pitchFamily="18" charset="0"/>
                        </a:rPr>
                        <a:t>Project Status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2000">
                          <a:effectLst/>
                          <a:latin typeface="Arial Narrow" panose="020B0606020202030204" pitchFamily="34" charset="0"/>
                          <a:ea typeface="Calibri" panose="020F0502020204030204" pitchFamily="34" charset="0"/>
                          <a:cs typeface="Times New Roman" panose="02020603050405020304" pitchFamily="18" charset="0"/>
                        </a:rPr>
                        <a:t>Greenfield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49461">
                <a:tc>
                  <a:txBody>
                    <a:bodyPr/>
                    <a:lstStyle/>
                    <a:p>
                      <a:pPr marL="0" marR="0">
                        <a:lnSpc>
                          <a:spcPct val="107000"/>
                        </a:lnSpc>
                        <a:spcAft>
                          <a:spcPts val="800"/>
                        </a:spcAft>
                        <a:buNone/>
                      </a:pPr>
                      <a:r>
                        <a:rPr lang="en-US" sz="2000" b="1">
                          <a:effectLst/>
                          <a:latin typeface="Arial Narrow" panose="020B0606020202030204" pitchFamily="34" charset="0"/>
                          <a:ea typeface="Calibri" panose="020F0502020204030204" pitchFamily="34" charset="0"/>
                          <a:cs typeface="Times New Roman" panose="02020603050405020304" pitchFamily="18" charset="0"/>
                        </a:rPr>
                        <a:t>Feasibility Studies done or Business Plan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2000">
                          <a:effectLst/>
                          <a:latin typeface="Arial Narrow" panose="020B0606020202030204" pitchFamily="34" charset="0"/>
                          <a:ea typeface="Calibri" panose="020F0502020204030204" pitchFamily="34" charset="0"/>
                          <a:cs typeface="Times New Roman" panose="02020603050405020304" pitchFamily="18" charset="0"/>
                        </a:rPr>
                        <a:t>Prefeasibility has been done.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53220">
                <a:tc>
                  <a:txBody>
                    <a:bodyPr/>
                    <a:lstStyle/>
                    <a:p>
                      <a:pPr marL="0" marR="0">
                        <a:lnSpc>
                          <a:spcPct val="107000"/>
                        </a:lnSpc>
                        <a:spcAft>
                          <a:spcPts val="800"/>
                        </a:spcAft>
                        <a:buNone/>
                      </a:pPr>
                      <a:r>
                        <a:rPr lang="en-US" sz="2000" b="1">
                          <a:effectLst/>
                          <a:latin typeface="Arial Narrow" panose="020B0606020202030204" pitchFamily="34" charset="0"/>
                          <a:ea typeface="Calibri" panose="020F0502020204030204" pitchFamily="34" charset="0"/>
                          <a:cs typeface="Times New Roman" panose="02020603050405020304" pitchFamily="18" charset="0"/>
                        </a:rPr>
                        <a:t>Expected Benefits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2000" dirty="0">
                          <a:effectLst/>
                          <a:latin typeface="Arial Narrow" panose="020B0606020202030204" pitchFamily="34" charset="0"/>
                          <a:ea typeface="Calibri" panose="020F0502020204030204" pitchFamily="34" charset="0"/>
                          <a:cs typeface="Times New Roman" panose="02020603050405020304" pitchFamily="18" charset="0"/>
                        </a:rPr>
                        <a:t>Improved access to basic education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2000" dirty="0">
                          <a:effectLst/>
                          <a:latin typeface="Arial Narrow" panose="020B0606020202030204" pitchFamily="34" charset="0"/>
                          <a:ea typeface="Calibri" panose="020F0502020204030204" pitchFamily="34" charset="0"/>
                          <a:cs typeface="Times New Roman" panose="02020603050405020304" pitchFamily="18" charset="0"/>
                        </a:rPr>
                        <a:t>Improved access to primary healthcare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2000" dirty="0">
                          <a:effectLst/>
                          <a:latin typeface="Arial Narrow" panose="020B0606020202030204" pitchFamily="34" charset="0"/>
                          <a:ea typeface="Calibri" panose="020F0502020204030204" pitchFamily="34" charset="0"/>
                          <a:cs typeface="Times New Roman" panose="02020603050405020304" pitchFamily="18" charset="0"/>
                        </a:rPr>
                        <a:t>Improved accessibility within the district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2000" dirty="0">
                          <a:effectLst/>
                          <a:latin typeface="Arial Narrow" panose="020B0606020202030204" pitchFamily="34" charset="0"/>
                          <a:ea typeface="Calibri" panose="020F0502020204030204" pitchFamily="34" charset="0"/>
                          <a:cs typeface="Times New Roman" panose="02020603050405020304" pitchFamily="18" charset="0"/>
                        </a:rPr>
                        <a:t>Improved infrastructure development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2000" dirty="0">
                          <a:effectLst/>
                          <a:latin typeface="Arial Narrow" panose="020B0606020202030204" pitchFamily="34" charset="0"/>
                          <a:ea typeface="Calibri" panose="020F0502020204030204" pitchFamily="34" charset="0"/>
                          <a:cs typeface="Times New Roman" panose="02020603050405020304" pitchFamily="18" charset="0"/>
                        </a:rPr>
                        <a:t>Improved livelihoods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2000" dirty="0">
                          <a:effectLst/>
                          <a:latin typeface="Arial Narrow" panose="020B0606020202030204" pitchFamily="34" charset="0"/>
                          <a:ea typeface="Calibri" panose="020F0502020204030204" pitchFamily="34" charset="0"/>
                          <a:cs typeface="Times New Roman" panose="02020603050405020304" pitchFamily="18" charset="0"/>
                        </a:rPr>
                        <a:t>Disaster risk management and climate resilience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5608320"/>
          </a:xfrm>
        </p:spPr>
        <p:txBody>
          <a:bodyPr>
            <a:noAutofit/>
          </a:bodyPr>
          <a:lstStyle/>
          <a:p>
            <a:r>
              <a:rPr lang="en-US" sz="8800" dirty="0"/>
              <a:t>SECTOR 3:</a:t>
            </a:r>
            <a:br>
              <a:rPr lang="en-US" sz="8800" dirty="0"/>
            </a:br>
            <a:br>
              <a:rPr lang="en-US" sz="8800" dirty="0"/>
            </a:br>
            <a:r>
              <a:rPr lang="en-US" sz="8800" dirty="0"/>
              <a:t>AGRICULTURE AND FOOD PROCESSING</a:t>
            </a:r>
            <a:endParaRPr lang="en-US" sz="8800" dirty="0"/>
          </a:p>
        </p:txBody>
      </p:sp>
    </p:spTree>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Content Placeholder 3"/>
          <p:cNvGraphicFramePr/>
          <p:nvPr/>
        </p:nvGraphicFramePr>
        <p:xfrm>
          <a:off x="198120" y="211206"/>
          <a:ext cx="11795760" cy="6435588"/>
        </p:xfrm>
        <a:graphic>
          <a:graphicData uri="http://schemas.openxmlformats.org/drawingml/2006/table">
            <a:tbl>
              <a:tblPr firstRow="1" bandRow="1">
                <a:tableStyleId>{3C2FFA5D-87B4-456A-9821-1D502468CF0F}</a:tableStyleId>
              </a:tblPr>
              <a:tblGrid>
                <a:gridCol w="3617573"/>
                <a:gridCol w="8178187"/>
              </a:tblGrid>
              <a:tr h="351600">
                <a:tc>
                  <a:txBody>
                    <a:bodyPr/>
                    <a:lstStyle/>
                    <a:p>
                      <a:pPr marL="0" marR="0">
                        <a:lnSpc>
                          <a:spcPct val="107000"/>
                        </a:lnSpc>
                        <a:spcAft>
                          <a:spcPts val="800"/>
                        </a:spcAft>
                        <a:buNone/>
                      </a:pPr>
                      <a:r>
                        <a:rPr lang="en-US" sz="1800" b="1" dirty="0">
                          <a:effectLst/>
                          <a:latin typeface="Arial Narrow" panose="020B0606020202030204" pitchFamily="34" charset="0"/>
                          <a:ea typeface="Calibri" panose="020F0502020204030204" pitchFamily="34" charset="0"/>
                          <a:cs typeface="Times New Roman" panose="02020603050405020304" pitchFamily="18" charset="0"/>
                        </a:rPr>
                        <a:t>Project Title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800">
                          <a:effectLst/>
                          <a:latin typeface="Arial Narrow" panose="020B0606020202030204" pitchFamily="34" charset="0"/>
                          <a:ea typeface="Calibri" panose="020F0502020204030204" pitchFamily="34" charset="0"/>
                          <a:cs typeface="Times New Roman" panose="02020603050405020304" pitchFamily="18" charset="0"/>
                        </a:rPr>
                        <a:t>Tshitshi Abattoir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58370">
                <a:tc>
                  <a:txBody>
                    <a:bodyPr/>
                    <a:lstStyle/>
                    <a:p>
                      <a:pPr marL="0" marR="0">
                        <a:lnSpc>
                          <a:spcPct val="107000"/>
                        </a:lnSpc>
                        <a:spcAft>
                          <a:spcPts val="800"/>
                        </a:spcAft>
                        <a:buNone/>
                      </a:pPr>
                      <a:r>
                        <a:rPr lang="en-US" sz="1800" b="1">
                          <a:effectLst/>
                          <a:latin typeface="Arial Narrow" panose="020B0606020202030204" pitchFamily="34" charset="0"/>
                          <a:ea typeface="Calibri" panose="020F0502020204030204" pitchFamily="34" charset="0"/>
                          <a:cs typeface="Times New Roman" panose="02020603050405020304" pitchFamily="18" charset="0"/>
                        </a:rPr>
                        <a:t>Project Promoter and Contacts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Mangwe Rural District Council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Contact: Mr. X. Moyo – District Natural Resources &amp; Conservation Officer – +263772478530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6016">
                <a:tc>
                  <a:txBody>
                    <a:bodyPr/>
                    <a:lstStyle/>
                    <a:p>
                      <a:pPr marL="0" marR="0">
                        <a:lnSpc>
                          <a:spcPct val="107000"/>
                        </a:lnSpc>
                        <a:spcAft>
                          <a:spcPts val="800"/>
                        </a:spcAft>
                        <a:buNone/>
                      </a:pPr>
                      <a:r>
                        <a:rPr lang="en-US" sz="1800" b="1">
                          <a:effectLst/>
                          <a:latin typeface="Arial Narrow" panose="020B0606020202030204" pitchFamily="34" charset="0"/>
                          <a:ea typeface="Calibri" panose="020F0502020204030204" pitchFamily="34" charset="0"/>
                          <a:cs typeface="Times New Roman" panose="02020603050405020304" pitchFamily="18" charset="0"/>
                        </a:rPr>
                        <a:t>Location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Tshitshi</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Business Centre, Ward 4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Tshitshi</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Mangwe District, Matabeleland South, Zimbabwe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39851">
                <a:tc>
                  <a:txBody>
                    <a:bodyPr/>
                    <a:lstStyle/>
                    <a:p>
                      <a:pPr marL="0" marR="0">
                        <a:lnSpc>
                          <a:spcPct val="107000"/>
                        </a:lnSpc>
                        <a:spcAft>
                          <a:spcPts val="800"/>
                        </a:spcAft>
                        <a:buNone/>
                      </a:pPr>
                      <a:r>
                        <a:rPr lang="en-US" sz="1800" b="1" dirty="0">
                          <a:effectLst/>
                          <a:latin typeface="Arial Narrow" panose="020B0606020202030204" pitchFamily="34" charset="0"/>
                          <a:ea typeface="Calibri" panose="020F0502020204030204" pitchFamily="34" charset="0"/>
                          <a:cs typeface="Times New Roman" panose="02020603050405020304" pitchFamily="18" charset="0"/>
                        </a:rPr>
                        <a:t>Investment Type/Financing Model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800">
                          <a:effectLst/>
                          <a:latin typeface="Arial Narrow" panose="020B0606020202030204" pitchFamily="34" charset="0"/>
                          <a:ea typeface="Calibri" panose="020F0502020204030204" pitchFamily="34" charset="0"/>
                          <a:cs typeface="Times New Roman" panose="02020603050405020304" pitchFamily="18" charset="0"/>
                        </a:rPr>
                        <a:t>BOT/PPP/Government Grants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800">
                          <a:effectLst/>
                          <a:latin typeface="Arial Narrow" panose="020B0606020202030204" pitchFamily="34" charset="0"/>
                          <a:ea typeface="Calibri" panose="020F0502020204030204" pitchFamily="34" charset="0"/>
                          <a:cs typeface="Times New Roman" panose="02020603050405020304" pitchFamily="18" charset="0"/>
                        </a:rPr>
                        <a:t>Council has land that is available for establishing an abattoir at Tshitshi area. Investors to come on board with resources and proposals.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8613">
                <a:tc>
                  <a:txBody>
                    <a:bodyPr/>
                    <a:lstStyle/>
                    <a:p>
                      <a:pPr marL="0" marR="0">
                        <a:lnSpc>
                          <a:spcPct val="107000"/>
                        </a:lnSpc>
                        <a:spcAft>
                          <a:spcPts val="800"/>
                        </a:spcAft>
                        <a:buNone/>
                      </a:pPr>
                      <a:r>
                        <a:rPr lang="en-US" sz="1800" b="1">
                          <a:effectLst/>
                          <a:latin typeface="Arial Narrow" panose="020B0606020202030204" pitchFamily="34" charset="0"/>
                          <a:ea typeface="Calibri" panose="020F0502020204030204" pitchFamily="34" charset="0"/>
                          <a:cs typeface="Times New Roman" panose="02020603050405020304" pitchFamily="18" charset="0"/>
                        </a:rPr>
                        <a:t>Project Scope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800">
                          <a:effectLst/>
                          <a:latin typeface="Arial Narrow" panose="020B0606020202030204" pitchFamily="34" charset="0"/>
                          <a:ea typeface="Calibri" panose="020F0502020204030204" pitchFamily="34" charset="0"/>
                          <a:cs typeface="Times New Roman" panose="02020603050405020304" pitchFamily="18" charset="0"/>
                        </a:rPr>
                        <a:t>Establishment of an abattoir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28494">
                <a:tc>
                  <a:txBody>
                    <a:bodyPr/>
                    <a:lstStyle/>
                    <a:p>
                      <a:pPr marL="0" marR="0">
                        <a:lnSpc>
                          <a:spcPct val="107000"/>
                        </a:lnSpc>
                        <a:spcAft>
                          <a:spcPts val="800"/>
                        </a:spcAft>
                        <a:buNone/>
                      </a:pPr>
                      <a:r>
                        <a:rPr lang="en-US" sz="1800" b="1">
                          <a:effectLst/>
                          <a:latin typeface="Arial Narrow" panose="020B0606020202030204" pitchFamily="34" charset="0"/>
                          <a:ea typeface="Calibri" panose="020F0502020204030204" pitchFamily="34" charset="0"/>
                          <a:cs typeface="Times New Roman" panose="02020603050405020304" pitchFamily="18" charset="0"/>
                        </a:rPr>
                        <a:t>Estimated Project Overall Cost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800">
                          <a:effectLst/>
                          <a:latin typeface="Arial Narrow" panose="020B0606020202030204" pitchFamily="34" charset="0"/>
                          <a:ea typeface="Calibri" panose="020F0502020204030204" pitchFamily="34" charset="0"/>
                          <a:cs typeface="Times New Roman" panose="02020603050405020304" pitchFamily="18" charset="0"/>
                        </a:rPr>
                        <a:t>~US$500,000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6016">
                <a:tc>
                  <a:txBody>
                    <a:bodyPr/>
                    <a:lstStyle/>
                    <a:p>
                      <a:pPr marL="0" marR="0">
                        <a:lnSpc>
                          <a:spcPct val="107000"/>
                        </a:lnSpc>
                        <a:spcAft>
                          <a:spcPts val="800"/>
                        </a:spcAft>
                        <a:buNone/>
                      </a:pPr>
                      <a:r>
                        <a:rPr lang="en-US" sz="1800" b="1">
                          <a:effectLst/>
                          <a:latin typeface="Arial Narrow" panose="020B0606020202030204" pitchFamily="34" charset="0"/>
                          <a:ea typeface="Calibri" panose="020F0502020204030204" pitchFamily="34" charset="0"/>
                          <a:cs typeface="Times New Roman" panose="02020603050405020304" pitchFamily="18" charset="0"/>
                        </a:rPr>
                        <a:t>Project Status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800">
                          <a:effectLst/>
                          <a:latin typeface="Arial Narrow" panose="020B0606020202030204" pitchFamily="34" charset="0"/>
                          <a:ea typeface="Calibri" panose="020F0502020204030204" pitchFamily="34" charset="0"/>
                          <a:cs typeface="Times New Roman" panose="02020603050405020304" pitchFamily="18" charset="0"/>
                        </a:rPr>
                        <a:t>Greenfield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5610">
                <a:tc>
                  <a:txBody>
                    <a:bodyPr/>
                    <a:lstStyle/>
                    <a:p>
                      <a:pPr marL="0" marR="0">
                        <a:lnSpc>
                          <a:spcPct val="107000"/>
                        </a:lnSpc>
                        <a:spcAft>
                          <a:spcPts val="800"/>
                        </a:spcAft>
                        <a:buNone/>
                      </a:pPr>
                      <a:r>
                        <a:rPr lang="en-US" sz="1800" b="1">
                          <a:effectLst/>
                          <a:latin typeface="Arial Narrow" panose="020B0606020202030204" pitchFamily="34" charset="0"/>
                          <a:ea typeface="Calibri" panose="020F0502020204030204" pitchFamily="34" charset="0"/>
                          <a:cs typeface="Times New Roman" panose="02020603050405020304" pitchFamily="18" charset="0"/>
                        </a:rPr>
                        <a:t>Feasibility Studies done or Business Plan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800">
                          <a:effectLst/>
                          <a:latin typeface="Arial Narrow" panose="020B0606020202030204" pitchFamily="34" charset="0"/>
                          <a:ea typeface="Calibri" panose="020F0502020204030204" pitchFamily="34" charset="0"/>
                          <a:cs typeface="Times New Roman" panose="02020603050405020304" pitchFamily="18" charset="0"/>
                        </a:rPr>
                        <a:t>Project costing and market research done.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440680">
                <a:tc>
                  <a:txBody>
                    <a:bodyPr/>
                    <a:lstStyle/>
                    <a:p>
                      <a:pPr marL="0" marR="0">
                        <a:lnSpc>
                          <a:spcPct val="107000"/>
                        </a:lnSpc>
                        <a:spcAft>
                          <a:spcPts val="800"/>
                        </a:spcAft>
                        <a:buNone/>
                      </a:pPr>
                      <a:r>
                        <a:rPr lang="en-US" sz="1800" b="1">
                          <a:effectLst/>
                          <a:latin typeface="Arial Narrow" panose="020B0606020202030204" pitchFamily="34" charset="0"/>
                          <a:ea typeface="Calibri" panose="020F0502020204030204" pitchFamily="34" charset="0"/>
                          <a:cs typeface="Times New Roman" panose="02020603050405020304" pitchFamily="18" charset="0"/>
                        </a:rPr>
                        <a:t>Expected Benefits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Contributes to agriculture and food security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Decrease in livestock movement to contain spread of diseases e.g. foot and mouth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Promotes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agro</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-processing and industrial development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Job creation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Trade and export development of processed meat products in regional and international markets (i.e. proximity to Botswana)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Improved food quality and safety standards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5501640"/>
          </a:xfrm>
        </p:spPr>
        <p:txBody>
          <a:bodyPr>
            <a:normAutofit/>
          </a:bodyPr>
          <a:lstStyle/>
          <a:p>
            <a:r>
              <a:rPr lang="en-US" sz="8800" dirty="0"/>
              <a:t>SECTOR 4:</a:t>
            </a:r>
            <a:br>
              <a:rPr lang="en-US" sz="8800" dirty="0"/>
            </a:br>
            <a:br>
              <a:rPr lang="en-US" sz="8800" dirty="0"/>
            </a:br>
            <a:r>
              <a:rPr lang="en-US" sz="8800" dirty="0"/>
              <a:t>ENERGY</a:t>
            </a:r>
            <a:endParaRPr lang="en-US" sz="8800" dirty="0"/>
          </a:p>
        </p:txBody>
      </p:sp>
    </p:spTree>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Content Placeholder 3"/>
          <p:cNvGraphicFramePr/>
          <p:nvPr/>
        </p:nvGraphicFramePr>
        <p:xfrm>
          <a:off x="198120" y="211206"/>
          <a:ext cx="11795760" cy="6341994"/>
        </p:xfrm>
        <a:graphic>
          <a:graphicData uri="http://schemas.openxmlformats.org/drawingml/2006/table">
            <a:tbl>
              <a:tblPr firstRow="1" bandRow="1">
                <a:tableStyleId>{3C2FFA5D-87B4-456A-9821-1D502468CF0F}</a:tableStyleId>
              </a:tblPr>
              <a:tblGrid>
                <a:gridCol w="3869055"/>
                <a:gridCol w="7926705"/>
              </a:tblGrid>
              <a:tr h="408606">
                <a:tc>
                  <a:txBody>
                    <a:bodyPr/>
                    <a:lstStyle/>
                    <a:p>
                      <a:pPr marL="0" marR="0">
                        <a:lnSpc>
                          <a:spcPct val="107000"/>
                        </a:lnSpc>
                        <a:spcAft>
                          <a:spcPts val="800"/>
                        </a:spcAft>
                        <a:buNone/>
                      </a:pPr>
                      <a:r>
                        <a:rPr lang="en-US" sz="1800" b="1" dirty="0">
                          <a:effectLst/>
                          <a:latin typeface="Arial Narrow" panose="020B0606020202030204" pitchFamily="34" charset="0"/>
                          <a:ea typeface="Calibri" panose="020F0502020204030204" pitchFamily="34" charset="0"/>
                          <a:cs typeface="Times New Roman" panose="02020603050405020304" pitchFamily="18" charset="0"/>
                        </a:rPr>
                        <a:t>Project Title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Mangwe Solar Farm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701134">
                <a:tc>
                  <a:txBody>
                    <a:bodyPr/>
                    <a:lstStyle/>
                    <a:p>
                      <a:pPr marL="0" marR="0">
                        <a:lnSpc>
                          <a:spcPct val="107000"/>
                        </a:lnSpc>
                        <a:spcAft>
                          <a:spcPts val="800"/>
                        </a:spcAft>
                        <a:buNone/>
                      </a:pPr>
                      <a:r>
                        <a:rPr lang="en-US" sz="1800" b="1" dirty="0">
                          <a:effectLst/>
                          <a:latin typeface="Arial Narrow" panose="020B0606020202030204" pitchFamily="34" charset="0"/>
                          <a:ea typeface="Calibri" panose="020F0502020204030204" pitchFamily="34" charset="0"/>
                          <a:cs typeface="Times New Roman" panose="02020603050405020304" pitchFamily="18" charset="0"/>
                        </a:rPr>
                        <a:t>Project Promoter and Contacts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Mangwe Rural District Council</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defRPr/>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Contact: Mr. I. Moyo – District Spatial Planner – +263779685525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Contact: Mr. X. Moyo – District Natural Resources &amp; Conservation Officer – +263772478530</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Contact: Mrs. G. Khupe-Sibindi – District Engineer – +263772829236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44010">
                <a:tc>
                  <a:txBody>
                    <a:bodyPr/>
                    <a:lstStyle/>
                    <a:p>
                      <a:pPr marL="0" marR="0">
                        <a:lnSpc>
                          <a:spcPct val="107000"/>
                        </a:lnSpc>
                        <a:spcAft>
                          <a:spcPts val="800"/>
                        </a:spcAft>
                        <a:buNone/>
                      </a:pPr>
                      <a:r>
                        <a:rPr lang="en-US" sz="1800" b="1">
                          <a:effectLst/>
                          <a:latin typeface="Arial Narrow" panose="020B0606020202030204" pitchFamily="34" charset="0"/>
                          <a:ea typeface="Calibri" panose="020F0502020204030204" pitchFamily="34" charset="0"/>
                          <a:cs typeface="Times New Roman" panose="02020603050405020304" pitchFamily="18" charset="0"/>
                        </a:rPr>
                        <a:t>Location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New Line, Ward 7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Brunapeg</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Mangwe District, Matabeleland South, Zimbabwe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53344">
                <a:tc>
                  <a:txBody>
                    <a:bodyPr/>
                    <a:lstStyle/>
                    <a:p>
                      <a:pPr marL="0" marR="0">
                        <a:lnSpc>
                          <a:spcPct val="107000"/>
                        </a:lnSpc>
                        <a:spcAft>
                          <a:spcPts val="800"/>
                        </a:spcAft>
                        <a:buNone/>
                      </a:pPr>
                      <a:r>
                        <a:rPr lang="en-US" sz="1800" b="1" dirty="0">
                          <a:effectLst/>
                          <a:latin typeface="Arial Narrow" panose="020B0606020202030204" pitchFamily="34" charset="0"/>
                          <a:ea typeface="Calibri" panose="020F0502020204030204" pitchFamily="34" charset="0"/>
                          <a:cs typeface="Times New Roman" panose="02020603050405020304" pitchFamily="18" charset="0"/>
                        </a:rPr>
                        <a:t>Investment Type/Financing Model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PPP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271">
                <a:tc>
                  <a:txBody>
                    <a:bodyPr/>
                    <a:lstStyle/>
                    <a:p>
                      <a:pPr marL="0" marR="0">
                        <a:lnSpc>
                          <a:spcPct val="107000"/>
                        </a:lnSpc>
                        <a:spcAft>
                          <a:spcPts val="800"/>
                        </a:spcAft>
                        <a:buNone/>
                      </a:pPr>
                      <a:r>
                        <a:rPr lang="en-US" sz="1800" b="1">
                          <a:effectLst/>
                          <a:latin typeface="Arial Narrow" panose="020B0606020202030204" pitchFamily="34" charset="0"/>
                          <a:ea typeface="Calibri" panose="020F0502020204030204" pitchFamily="34" charset="0"/>
                          <a:cs typeface="Times New Roman" panose="02020603050405020304" pitchFamily="18" charset="0"/>
                        </a:rPr>
                        <a:t>Project Scope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Construction of a 10mW Photovoltaic Solar Farm on 20ha of land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1754">
                <a:tc>
                  <a:txBody>
                    <a:bodyPr/>
                    <a:lstStyle/>
                    <a:p>
                      <a:pPr marL="0" marR="0">
                        <a:lnSpc>
                          <a:spcPct val="107000"/>
                        </a:lnSpc>
                        <a:spcAft>
                          <a:spcPts val="800"/>
                        </a:spcAft>
                        <a:buNone/>
                      </a:pPr>
                      <a:r>
                        <a:rPr lang="en-US" sz="1800" b="1" dirty="0">
                          <a:effectLst/>
                          <a:latin typeface="Arial Narrow" panose="020B0606020202030204" pitchFamily="34" charset="0"/>
                          <a:ea typeface="Calibri" panose="020F0502020204030204" pitchFamily="34" charset="0"/>
                          <a:cs typeface="Times New Roman" panose="02020603050405020304" pitchFamily="18" charset="0"/>
                        </a:rPr>
                        <a:t>Estimated Project Overall Cost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~US$10,000,000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44010">
                <a:tc>
                  <a:txBody>
                    <a:bodyPr/>
                    <a:lstStyle/>
                    <a:p>
                      <a:pPr marL="0" marR="0">
                        <a:lnSpc>
                          <a:spcPct val="107000"/>
                        </a:lnSpc>
                        <a:spcAft>
                          <a:spcPts val="800"/>
                        </a:spcAft>
                        <a:buNone/>
                      </a:pPr>
                      <a:r>
                        <a:rPr lang="en-US" sz="1800" b="1">
                          <a:effectLst/>
                          <a:latin typeface="Arial Narrow" panose="020B0606020202030204" pitchFamily="34" charset="0"/>
                          <a:ea typeface="Calibri" panose="020F0502020204030204" pitchFamily="34" charset="0"/>
                          <a:cs typeface="Times New Roman" panose="02020603050405020304" pitchFamily="18" charset="0"/>
                        </a:rPr>
                        <a:t>Project Status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800">
                          <a:effectLst/>
                          <a:latin typeface="Arial Narrow" panose="020B0606020202030204" pitchFamily="34" charset="0"/>
                          <a:ea typeface="Calibri" panose="020F0502020204030204" pitchFamily="34" charset="0"/>
                          <a:cs typeface="Times New Roman" panose="02020603050405020304" pitchFamily="18" charset="0"/>
                        </a:rPr>
                        <a:t>Greenfield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64602">
                <a:tc>
                  <a:txBody>
                    <a:bodyPr/>
                    <a:lstStyle/>
                    <a:p>
                      <a:pPr marL="0" marR="0">
                        <a:lnSpc>
                          <a:spcPct val="107000"/>
                        </a:lnSpc>
                        <a:spcAft>
                          <a:spcPts val="800"/>
                        </a:spcAft>
                        <a:buNone/>
                      </a:pPr>
                      <a:r>
                        <a:rPr lang="en-US" sz="1800" b="1">
                          <a:effectLst/>
                          <a:latin typeface="Arial Narrow" panose="020B0606020202030204" pitchFamily="34" charset="0"/>
                          <a:ea typeface="Calibri" panose="020F0502020204030204" pitchFamily="34" charset="0"/>
                          <a:cs typeface="Times New Roman" panose="02020603050405020304" pitchFamily="18" charset="0"/>
                        </a:rPr>
                        <a:t>Feasibility Studies done or Business Plan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Prefeasibility and market research done.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674263">
                <a:tc>
                  <a:txBody>
                    <a:bodyPr/>
                    <a:lstStyle/>
                    <a:p>
                      <a:pPr marL="0" marR="0">
                        <a:lnSpc>
                          <a:spcPct val="107000"/>
                        </a:lnSpc>
                        <a:spcAft>
                          <a:spcPts val="800"/>
                        </a:spcAft>
                        <a:buNone/>
                      </a:pPr>
                      <a:r>
                        <a:rPr lang="en-US" sz="1800" b="1" dirty="0">
                          <a:effectLst/>
                          <a:latin typeface="Arial Narrow" panose="020B0606020202030204" pitchFamily="34" charset="0"/>
                          <a:ea typeface="Calibri" panose="020F0502020204030204" pitchFamily="34" charset="0"/>
                          <a:cs typeface="Times New Roman" panose="02020603050405020304" pitchFamily="18" charset="0"/>
                        </a:rPr>
                        <a:t>Expected Benefits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Improved power supply</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Rural electrification</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Job creation</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Economic growth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graphicFrame>
        <p:nvGraphicFramePr>
          <p:cNvPr id="4" name="Content Placeholder 3"/>
          <p:cNvGraphicFramePr/>
          <p:nvPr/>
        </p:nvGraphicFramePr>
        <p:xfrm>
          <a:off x="198120" y="211206"/>
          <a:ext cx="11795760" cy="6341994"/>
        </p:xfrm>
        <a:graphic>
          <a:graphicData uri="http://schemas.openxmlformats.org/drawingml/2006/table">
            <a:tbl>
              <a:tblPr firstRow="1" bandRow="1">
                <a:tableStyleId>{3C2FFA5D-87B4-456A-9821-1D502468CF0F}</a:tableStyleId>
              </a:tblPr>
              <a:tblGrid>
                <a:gridCol w="3869055"/>
                <a:gridCol w="7926705"/>
              </a:tblGrid>
              <a:tr h="408606">
                <a:tc>
                  <a:txBody>
                    <a:bodyPr/>
                    <a:lstStyle/>
                    <a:p>
                      <a:pPr marL="0" marR="0">
                        <a:lnSpc>
                          <a:spcPct val="107000"/>
                        </a:lnSpc>
                        <a:spcAft>
                          <a:spcPts val="800"/>
                        </a:spcAft>
                        <a:buNone/>
                      </a:pPr>
                      <a:r>
                        <a:rPr lang="en-US" sz="1800" b="1" dirty="0">
                          <a:effectLst/>
                          <a:latin typeface="Arial Narrow" panose="020B0606020202030204" pitchFamily="34" charset="0"/>
                          <a:ea typeface="Calibri" panose="020F0502020204030204" pitchFamily="34" charset="0"/>
                          <a:cs typeface="Times New Roman" panose="02020603050405020304" pitchFamily="18" charset="0"/>
                        </a:rPr>
                        <a:t>Project Title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Mayobodo</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Wind Energy Project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701134">
                <a:tc>
                  <a:txBody>
                    <a:bodyPr/>
                    <a:lstStyle/>
                    <a:p>
                      <a:pPr marL="0" marR="0">
                        <a:lnSpc>
                          <a:spcPct val="107000"/>
                        </a:lnSpc>
                        <a:spcAft>
                          <a:spcPts val="800"/>
                        </a:spcAft>
                        <a:buNone/>
                      </a:pPr>
                      <a:r>
                        <a:rPr lang="en-US" sz="1800" b="1" dirty="0">
                          <a:effectLst/>
                          <a:latin typeface="Arial Narrow" panose="020B0606020202030204" pitchFamily="34" charset="0"/>
                          <a:ea typeface="Calibri" panose="020F0502020204030204" pitchFamily="34" charset="0"/>
                          <a:cs typeface="Times New Roman" panose="02020603050405020304" pitchFamily="18" charset="0"/>
                        </a:rPr>
                        <a:t>Project Promoter and Contacts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Mangwe Rural District Council</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defRPr/>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Contact: Mr. I. Moyo – District Spatial Planner – +263779685525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Contact: Mr. X. Moyo – District Natural Resources &amp; Conservation Officer – +263772478530</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Contact: Mrs. G. Khupe-Sibindi – District Engineer – +263772829236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44010">
                <a:tc>
                  <a:txBody>
                    <a:bodyPr/>
                    <a:lstStyle/>
                    <a:p>
                      <a:pPr marL="0" marR="0">
                        <a:lnSpc>
                          <a:spcPct val="107000"/>
                        </a:lnSpc>
                        <a:spcAft>
                          <a:spcPts val="800"/>
                        </a:spcAft>
                        <a:buNone/>
                      </a:pPr>
                      <a:r>
                        <a:rPr lang="en-US" sz="1800" b="1">
                          <a:effectLst/>
                          <a:latin typeface="Arial Narrow" panose="020B0606020202030204" pitchFamily="34" charset="0"/>
                          <a:ea typeface="Calibri" panose="020F0502020204030204" pitchFamily="34" charset="0"/>
                          <a:cs typeface="Times New Roman" panose="02020603050405020304" pitchFamily="18" charset="0"/>
                        </a:rPr>
                        <a:t>Location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Hobodo</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Ward 16 </a:t>
                      </a:r>
                      <a:r>
                        <a:rPr lang="en-US" sz="1800" dirty="0" err="1">
                          <a:effectLst/>
                          <a:latin typeface="Arial Narrow" panose="020B0606020202030204" pitchFamily="34" charset="0"/>
                          <a:ea typeface="Calibri" panose="020F0502020204030204" pitchFamily="34" charset="0"/>
                          <a:cs typeface="Times New Roman" panose="02020603050405020304" pitchFamily="18" charset="0"/>
                        </a:rPr>
                        <a:t>Hobodo</a:t>
                      </a:r>
                      <a:r>
                        <a:rPr lang="en-US" sz="1800" dirty="0">
                          <a:effectLst/>
                          <a:latin typeface="Arial Narrow" panose="020B0606020202030204" pitchFamily="34" charset="0"/>
                          <a:ea typeface="Calibri" panose="020F0502020204030204" pitchFamily="34" charset="0"/>
                          <a:cs typeface="Times New Roman" panose="02020603050405020304" pitchFamily="18" charset="0"/>
                        </a:rPr>
                        <a:t>, Mangwe District, Matabeleland South, Zimbabwe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53344">
                <a:tc>
                  <a:txBody>
                    <a:bodyPr/>
                    <a:lstStyle/>
                    <a:p>
                      <a:pPr marL="0" marR="0">
                        <a:lnSpc>
                          <a:spcPct val="107000"/>
                        </a:lnSpc>
                        <a:spcAft>
                          <a:spcPts val="800"/>
                        </a:spcAft>
                        <a:buNone/>
                      </a:pPr>
                      <a:r>
                        <a:rPr lang="en-US" sz="1800" b="1" dirty="0">
                          <a:effectLst/>
                          <a:latin typeface="Arial Narrow" panose="020B0606020202030204" pitchFamily="34" charset="0"/>
                          <a:ea typeface="Calibri" panose="020F0502020204030204" pitchFamily="34" charset="0"/>
                          <a:cs typeface="Times New Roman" panose="02020603050405020304" pitchFamily="18" charset="0"/>
                        </a:rPr>
                        <a:t>Investment Type/Financing Model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PPP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271">
                <a:tc>
                  <a:txBody>
                    <a:bodyPr/>
                    <a:lstStyle/>
                    <a:p>
                      <a:pPr marL="0" marR="0">
                        <a:lnSpc>
                          <a:spcPct val="107000"/>
                        </a:lnSpc>
                        <a:spcAft>
                          <a:spcPts val="800"/>
                        </a:spcAft>
                        <a:buNone/>
                      </a:pPr>
                      <a:r>
                        <a:rPr lang="en-US" sz="1800" b="1">
                          <a:effectLst/>
                          <a:latin typeface="Arial Narrow" panose="020B0606020202030204" pitchFamily="34" charset="0"/>
                          <a:ea typeface="Calibri" panose="020F0502020204030204" pitchFamily="34" charset="0"/>
                          <a:cs typeface="Times New Roman" panose="02020603050405020304" pitchFamily="18" charset="0"/>
                        </a:rPr>
                        <a:t>Project Scope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Construction of a 25mW Wind Turbine Farm on 100ha of land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1754">
                <a:tc>
                  <a:txBody>
                    <a:bodyPr/>
                    <a:lstStyle/>
                    <a:p>
                      <a:pPr marL="0" marR="0">
                        <a:lnSpc>
                          <a:spcPct val="107000"/>
                        </a:lnSpc>
                        <a:spcAft>
                          <a:spcPts val="800"/>
                        </a:spcAft>
                        <a:buNone/>
                      </a:pPr>
                      <a:r>
                        <a:rPr lang="en-US" sz="1800" b="1" dirty="0">
                          <a:effectLst/>
                          <a:latin typeface="Arial Narrow" panose="020B0606020202030204" pitchFamily="34" charset="0"/>
                          <a:ea typeface="Calibri" panose="020F0502020204030204" pitchFamily="34" charset="0"/>
                          <a:cs typeface="Times New Roman" panose="02020603050405020304" pitchFamily="18" charset="0"/>
                        </a:rPr>
                        <a:t>Estimated Project Overall Cost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~US$20,000,000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44010">
                <a:tc>
                  <a:txBody>
                    <a:bodyPr/>
                    <a:lstStyle/>
                    <a:p>
                      <a:pPr marL="0" marR="0">
                        <a:lnSpc>
                          <a:spcPct val="107000"/>
                        </a:lnSpc>
                        <a:spcAft>
                          <a:spcPts val="800"/>
                        </a:spcAft>
                        <a:buNone/>
                      </a:pPr>
                      <a:r>
                        <a:rPr lang="en-US" sz="1800" b="1">
                          <a:effectLst/>
                          <a:latin typeface="Arial Narrow" panose="020B0606020202030204" pitchFamily="34" charset="0"/>
                          <a:ea typeface="Calibri" panose="020F0502020204030204" pitchFamily="34" charset="0"/>
                          <a:cs typeface="Times New Roman" panose="02020603050405020304" pitchFamily="18" charset="0"/>
                        </a:rPr>
                        <a:t>Project Status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800">
                          <a:effectLst/>
                          <a:latin typeface="Arial Narrow" panose="020B0606020202030204" pitchFamily="34" charset="0"/>
                          <a:ea typeface="Calibri" panose="020F0502020204030204" pitchFamily="34" charset="0"/>
                          <a:cs typeface="Times New Roman" panose="02020603050405020304" pitchFamily="18" charset="0"/>
                        </a:rPr>
                        <a:t>Greenfield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64602">
                <a:tc>
                  <a:txBody>
                    <a:bodyPr/>
                    <a:lstStyle/>
                    <a:p>
                      <a:pPr marL="0" marR="0">
                        <a:lnSpc>
                          <a:spcPct val="107000"/>
                        </a:lnSpc>
                        <a:spcAft>
                          <a:spcPts val="800"/>
                        </a:spcAft>
                        <a:buNone/>
                      </a:pPr>
                      <a:r>
                        <a:rPr lang="en-US" sz="1800" b="1">
                          <a:effectLst/>
                          <a:latin typeface="Arial Narrow" panose="020B0606020202030204" pitchFamily="34" charset="0"/>
                          <a:ea typeface="Calibri" panose="020F0502020204030204" pitchFamily="34" charset="0"/>
                          <a:cs typeface="Times New Roman" panose="02020603050405020304" pitchFamily="18" charset="0"/>
                        </a:rPr>
                        <a:t>Feasibility Studies done or Business Plan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Prefeasibility and market research done.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674263">
                <a:tc>
                  <a:txBody>
                    <a:bodyPr/>
                    <a:lstStyle/>
                    <a:p>
                      <a:pPr marL="0" marR="0">
                        <a:lnSpc>
                          <a:spcPct val="107000"/>
                        </a:lnSpc>
                        <a:spcAft>
                          <a:spcPts val="800"/>
                        </a:spcAft>
                        <a:buNone/>
                      </a:pPr>
                      <a:r>
                        <a:rPr lang="en-US" sz="1800" b="1" dirty="0">
                          <a:effectLst/>
                          <a:latin typeface="Arial Narrow" panose="020B0606020202030204" pitchFamily="34" charset="0"/>
                          <a:ea typeface="Calibri" panose="020F0502020204030204" pitchFamily="34" charset="0"/>
                          <a:cs typeface="Times New Roman" panose="02020603050405020304" pitchFamily="18" charset="0"/>
                        </a:rPr>
                        <a:t>Expected Benefits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Improved power supply</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Rural electrification</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Job creation</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Economic growth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777240"/>
          </a:xfrm>
        </p:spPr>
        <p:txBody>
          <a:bodyPr/>
          <a:lstStyle/>
          <a:p>
            <a:r>
              <a:rPr lang="en-US" dirty="0"/>
              <a:t>MANGWE OVERVIEW </a:t>
            </a:r>
            <a:endParaRPr lang="en-US" dirty="0"/>
          </a:p>
        </p:txBody>
      </p:sp>
      <p:sp>
        <p:nvSpPr>
          <p:cNvPr id="5" name="Content Placeholder 4"/>
          <p:cNvSpPr>
            <a:spLocks noGrp="1"/>
          </p:cNvSpPr>
          <p:nvPr>
            <p:ph idx="1"/>
          </p:nvPr>
        </p:nvSpPr>
        <p:spPr/>
        <p:txBody>
          <a:bodyPr/>
          <a:lstStyle/>
          <a:p>
            <a:endParaRPr lang="en-US" dirty="0"/>
          </a:p>
        </p:txBody>
      </p:sp>
      <p:graphicFrame>
        <p:nvGraphicFramePr>
          <p:cNvPr id="6" name="Content Placeholder 3"/>
          <p:cNvGraphicFramePr/>
          <p:nvPr/>
        </p:nvGraphicFramePr>
        <p:xfrm>
          <a:off x="180975" y="-104363"/>
          <a:ext cx="11696700" cy="7066726"/>
        </p:xfrm>
        <a:graphic>
          <a:graphicData uri="http://schemas.openxmlformats.org/drawingml/2006/table">
            <a:tbl>
              <a:tblPr firstRow="1" bandRow="1">
                <a:tableStyleId>{5C22544A-7EE6-4342-B048-85BDC9FD1C3A}</a:tableStyleId>
              </a:tblPr>
              <a:tblGrid>
                <a:gridCol w="5848350"/>
                <a:gridCol w="5848350"/>
              </a:tblGrid>
              <a:tr h="370840">
                <a:tc>
                  <a:txBody>
                    <a:bodyPr/>
                    <a:lstStyle/>
                    <a:p>
                      <a:pPr marL="0" marR="0">
                        <a:lnSpc>
                          <a:spcPct val="115000"/>
                        </a:lnSpc>
                        <a:spcAft>
                          <a:spcPts val="800"/>
                        </a:spcAft>
                        <a:buNone/>
                      </a:pPr>
                      <a:r>
                        <a:rPr lang="en-US" sz="2000" b="1" kern="100" dirty="0">
                          <a:effectLst/>
                          <a:latin typeface="+mj-lt"/>
                          <a:ea typeface="Calibri" panose="020F0502020204030204" pitchFamily="34" charset="0"/>
                          <a:cs typeface="Times New Roman" panose="02020603050405020304" pitchFamily="18" charset="0"/>
                        </a:rPr>
                        <a:t>INDICATOR /ATTRIBUTE </a:t>
                      </a:r>
                      <a:endParaRPr lang="en-US" sz="2000" kern="1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1800" b="1" kern="100" dirty="0">
                          <a:effectLst/>
                          <a:latin typeface="+mj-lt"/>
                          <a:ea typeface="Calibri" panose="020F0502020204030204" pitchFamily="34" charset="0"/>
                          <a:cs typeface="Times New Roman" panose="02020603050405020304" pitchFamily="18" charset="0"/>
                        </a:rPr>
                        <a:t>VALUE/ DESCRIPTION </a:t>
                      </a:r>
                      <a:endParaRPr lang="en-US" sz="1800" kern="100" dirty="0">
                        <a:effectLst/>
                        <a:latin typeface="+mj-lt"/>
                        <a:ea typeface="Calibri" panose="020F0502020204030204" pitchFamily="34" charset="0"/>
                        <a:cs typeface="Times New Roman" panose="02020603050405020304" pitchFamily="18" charset="0"/>
                      </a:endParaRPr>
                    </a:p>
                  </a:txBody>
                  <a:tcPr marL="68580" marR="68580" marT="0" marB="0"/>
                </a:tc>
              </a:tr>
              <a:tr h="370840">
                <a:tc>
                  <a:txBody>
                    <a:bodyPr/>
                    <a:lstStyle/>
                    <a:p>
                      <a:pPr marL="0" marR="0">
                        <a:lnSpc>
                          <a:spcPct val="115000"/>
                        </a:lnSpc>
                        <a:spcAft>
                          <a:spcPts val="800"/>
                        </a:spcAft>
                        <a:buNone/>
                      </a:pPr>
                      <a:r>
                        <a:rPr lang="en-US" sz="1800" kern="100" dirty="0">
                          <a:effectLst/>
                          <a:latin typeface="+mj-lt"/>
                          <a:ea typeface="Calibri" panose="020F0502020204030204" pitchFamily="34" charset="0"/>
                          <a:cs typeface="Times New Roman" panose="02020603050405020304" pitchFamily="18" charset="0"/>
                        </a:rPr>
                        <a:t>Hydrology </a:t>
                      </a:r>
                      <a:endParaRPr lang="en-US" sz="1800" kern="1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1800" kern="100" dirty="0">
                          <a:effectLst/>
                          <a:latin typeface="+mj-lt"/>
                          <a:ea typeface="Calibri" panose="020F0502020204030204" pitchFamily="34" charset="0"/>
                          <a:cs typeface="Times New Roman" panose="02020603050405020304" pitchFamily="18" charset="0"/>
                        </a:rPr>
                        <a:t>5 major rivers namely </a:t>
                      </a:r>
                      <a:endParaRPr lang="en-US" sz="1800" kern="100" dirty="0">
                        <a:effectLst/>
                        <a:latin typeface="+mj-lt"/>
                        <a:ea typeface="Calibri" panose="020F0502020204030204" pitchFamily="34" charset="0"/>
                        <a:cs typeface="Times New Roman" panose="02020603050405020304" pitchFamily="18" charset="0"/>
                      </a:endParaRPr>
                    </a:p>
                    <a:p>
                      <a:pPr marL="342900" marR="0" lvl="0" indent="-342900">
                        <a:lnSpc>
                          <a:spcPct val="115000"/>
                        </a:lnSpc>
                        <a:buFont typeface="+mj-lt"/>
                        <a:buAutoNum type="arabicPeriod"/>
                      </a:pPr>
                      <a:r>
                        <a:rPr lang="en-US" sz="1800" kern="100" dirty="0">
                          <a:effectLst/>
                          <a:latin typeface="+mj-lt"/>
                          <a:ea typeface="Calibri" panose="020F0502020204030204" pitchFamily="34" charset="0"/>
                          <a:cs typeface="Times New Roman" panose="02020603050405020304" pitchFamily="18" charset="0"/>
                        </a:rPr>
                        <a:t>Ingwizi </a:t>
                      </a:r>
                      <a:endParaRPr lang="en-US" sz="1800" kern="100" dirty="0">
                        <a:effectLst/>
                        <a:latin typeface="+mj-lt"/>
                        <a:ea typeface="Calibri" panose="020F0502020204030204" pitchFamily="34" charset="0"/>
                        <a:cs typeface="Times New Roman" panose="02020603050405020304" pitchFamily="18" charset="0"/>
                      </a:endParaRPr>
                    </a:p>
                    <a:p>
                      <a:pPr marL="342900" marR="0" lvl="0" indent="-342900">
                        <a:lnSpc>
                          <a:spcPct val="115000"/>
                        </a:lnSpc>
                        <a:buFont typeface="+mj-lt"/>
                        <a:buAutoNum type="arabicPeriod"/>
                      </a:pPr>
                      <a:r>
                        <a:rPr lang="en-US" sz="1800" kern="100" dirty="0">
                          <a:effectLst/>
                          <a:latin typeface="+mj-lt"/>
                          <a:ea typeface="Calibri" panose="020F0502020204030204" pitchFamily="34" charset="0"/>
                          <a:cs typeface="Times New Roman" panose="02020603050405020304" pitchFamily="18" charset="0"/>
                        </a:rPr>
                        <a:t>Embakwe </a:t>
                      </a:r>
                      <a:endParaRPr lang="en-US" sz="1800" kern="100" dirty="0">
                        <a:effectLst/>
                        <a:latin typeface="+mj-lt"/>
                        <a:ea typeface="Calibri" panose="020F0502020204030204" pitchFamily="34" charset="0"/>
                        <a:cs typeface="Times New Roman" panose="02020603050405020304" pitchFamily="18" charset="0"/>
                      </a:endParaRPr>
                    </a:p>
                    <a:p>
                      <a:pPr marL="342900" marR="0" lvl="0" indent="-342900">
                        <a:lnSpc>
                          <a:spcPct val="115000"/>
                        </a:lnSpc>
                        <a:buFont typeface="+mj-lt"/>
                        <a:buAutoNum type="arabicPeriod"/>
                      </a:pPr>
                      <a:r>
                        <a:rPr lang="en-US" sz="1800" kern="100" dirty="0">
                          <a:effectLst/>
                          <a:latin typeface="+mj-lt"/>
                          <a:ea typeface="Calibri" panose="020F0502020204030204" pitchFamily="34" charset="0"/>
                          <a:cs typeface="Times New Roman" panose="02020603050405020304" pitchFamily="18" charset="0"/>
                        </a:rPr>
                        <a:t>Sanzukwi </a:t>
                      </a:r>
                      <a:endParaRPr lang="en-US" sz="1800" kern="100" dirty="0">
                        <a:effectLst/>
                        <a:latin typeface="+mj-lt"/>
                        <a:ea typeface="Calibri" panose="020F0502020204030204" pitchFamily="34" charset="0"/>
                        <a:cs typeface="Times New Roman" panose="02020603050405020304" pitchFamily="18" charset="0"/>
                      </a:endParaRPr>
                    </a:p>
                    <a:p>
                      <a:pPr marL="342900" marR="0" lvl="0" indent="-342900">
                        <a:lnSpc>
                          <a:spcPct val="115000"/>
                        </a:lnSpc>
                        <a:buFont typeface="+mj-lt"/>
                        <a:buAutoNum type="arabicPeriod"/>
                      </a:pPr>
                      <a:r>
                        <a:rPr lang="en-US" sz="1800" kern="100" dirty="0">
                          <a:effectLst/>
                          <a:latin typeface="+mj-lt"/>
                          <a:ea typeface="Calibri" panose="020F0502020204030204" pitchFamily="34" charset="0"/>
                          <a:cs typeface="Times New Roman" panose="02020603050405020304" pitchFamily="18" charset="0"/>
                        </a:rPr>
                        <a:t>Simukwe </a:t>
                      </a:r>
                      <a:endParaRPr lang="en-US" sz="1800" kern="100" dirty="0">
                        <a:effectLst/>
                        <a:latin typeface="+mj-lt"/>
                        <a:ea typeface="Calibri" panose="020F0502020204030204" pitchFamily="34" charset="0"/>
                        <a:cs typeface="Times New Roman" panose="02020603050405020304" pitchFamily="18" charset="0"/>
                      </a:endParaRPr>
                    </a:p>
                    <a:p>
                      <a:pPr marL="342900" marR="0" lvl="0" indent="-342900">
                        <a:lnSpc>
                          <a:spcPct val="115000"/>
                        </a:lnSpc>
                        <a:spcAft>
                          <a:spcPts val="800"/>
                        </a:spcAft>
                        <a:buFont typeface="+mj-lt"/>
                        <a:buAutoNum type="arabicPeriod"/>
                      </a:pPr>
                      <a:r>
                        <a:rPr lang="en-US" sz="1800" kern="100" dirty="0">
                          <a:effectLst/>
                          <a:latin typeface="+mj-lt"/>
                          <a:ea typeface="Calibri" panose="020F0502020204030204" pitchFamily="34" charset="0"/>
                          <a:cs typeface="Times New Roman" panose="02020603050405020304" pitchFamily="18" charset="0"/>
                        </a:rPr>
                        <a:t>Ramokgwebane</a:t>
                      </a:r>
                      <a:endParaRPr lang="en-US" sz="1800" kern="100" dirty="0">
                        <a:effectLst/>
                        <a:latin typeface="+mj-lt"/>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mj-lt"/>
                          <a:ea typeface="Calibri" panose="020F0502020204030204" pitchFamily="34" charset="0"/>
                          <a:cs typeface="Times New Roman" panose="02020603050405020304" pitchFamily="18" charset="0"/>
                        </a:rPr>
                        <a:t>4 major dams namely </a:t>
                      </a:r>
                      <a:endParaRPr lang="en-US" sz="1800" kern="100" dirty="0">
                        <a:effectLst/>
                        <a:latin typeface="+mj-lt"/>
                        <a:ea typeface="Calibri" panose="020F0502020204030204" pitchFamily="34" charset="0"/>
                        <a:cs typeface="Times New Roman" panose="02020603050405020304" pitchFamily="18" charset="0"/>
                      </a:endParaRPr>
                    </a:p>
                    <a:p>
                      <a:pPr marL="342900" marR="0" lvl="0" indent="-342900">
                        <a:lnSpc>
                          <a:spcPct val="115000"/>
                        </a:lnSpc>
                        <a:buFont typeface="+mj-lt"/>
                        <a:buAutoNum type="arabicPeriod"/>
                      </a:pPr>
                      <a:r>
                        <a:rPr lang="en-US" sz="1800" kern="100" dirty="0">
                          <a:effectLst/>
                          <a:latin typeface="+mj-lt"/>
                          <a:ea typeface="Calibri" panose="020F0502020204030204" pitchFamily="34" charset="0"/>
                          <a:cs typeface="Times New Roman" panose="02020603050405020304" pitchFamily="18" charset="0"/>
                        </a:rPr>
                        <a:t>Mangwe </a:t>
                      </a:r>
                      <a:endParaRPr lang="en-US" sz="1800" kern="100" dirty="0">
                        <a:effectLst/>
                        <a:latin typeface="+mj-lt"/>
                        <a:ea typeface="Calibri" panose="020F0502020204030204" pitchFamily="34" charset="0"/>
                        <a:cs typeface="Times New Roman" panose="02020603050405020304" pitchFamily="18" charset="0"/>
                      </a:endParaRPr>
                    </a:p>
                    <a:p>
                      <a:pPr marL="342900" marR="0" lvl="0" indent="-342900">
                        <a:lnSpc>
                          <a:spcPct val="115000"/>
                        </a:lnSpc>
                        <a:buFont typeface="+mj-lt"/>
                        <a:buAutoNum type="arabicPeriod"/>
                      </a:pPr>
                      <a:r>
                        <a:rPr lang="en-US" sz="1800" kern="100" dirty="0">
                          <a:effectLst/>
                          <a:latin typeface="+mj-lt"/>
                          <a:ea typeface="Calibri" panose="020F0502020204030204" pitchFamily="34" charset="0"/>
                          <a:cs typeface="Times New Roman" panose="02020603050405020304" pitchFamily="18" charset="0"/>
                        </a:rPr>
                        <a:t>Ingwizi </a:t>
                      </a:r>
                      <a:endParaRPr lang="en-US" sz="1800" kern="100" dirty="0">
                        <a:effectLst/>
                        <a:latin typeface="+mj-lt"/>
                        <a:ea typeface="Calibri" panose="020F0502020204030204" pitchFamily="34" charset="0"/>
                        <a:cs typeface="Times New Roman" panose="02020603050405020304" pitchFamily="18" charset="0"/>
                      </a:endParaRPr>
                    </a:p>
                    <a:p>
                      <a:pPr marL="342900" marR="0" lvl="0" indent="-342900">
                        <a:lnSpc>
                          <a:spcPct val="115000"/>
                        </a:lnSpc>
                        <a:buFont typeface="+mj-lt"/>
                        <a:buAutoNum type="arabicPeriod"/>
                      </a:pPr>
                      <a:r>
                        <a:rPr lang="en-US" sz="1800" kern="100" dirty="0">
                          <a:effectLst/>
                          <a:latin typeface="+mj-lt"/>
                          <a:ea typeface="Calibri" panose="020F0502020204030204" pitchFamily="34" charset="0"/>
                          <a:cs typeface="Times New Roman" panose="02020603050405020304" pitchFamily="18" charset="0"/>
                        </a:rPr>
                        <a:t>Mhlanga </a:t>
                      </a:r>
                      <a:endParaRPr lang="en-US" sz="1800" kern="100" dirty="0">
                        <a:effectLst/>
                        <a:latin typeface="+mj-lt"/>
                        <a:ea typeface="Calibri" panose="020F0502020204030204" pitchFamily="34" charset="0"/>
                        <a:cs typeface="Times New Roman" panose="02020603050405020304" pitchFamily="18" charset="0"/>
                      </a:endParaRPr>
                    </a:p>
                    <a:p>
                      <a:pPr marL="342900" marR="0" lvl="0" indent="-342900">
                        <a:lnSpc>
                          <a:spcPct val="115000"/>
                        </a:lnSpc>
                        <a:spcAft>
                          <a:spcPts val="800"/>
                        </a:spcAft>
                        <a:buFont typeface="+mj-lt"/>
                        <a:buAutoNum type="arabicPeriod"/>
                      </a:pPr>
                      <a:r>
                        <a:rPr lang="en-US" sz="1800" kern="100" dirty="0">
                          <a:effectLst/>
                          <a:latin typeface="+mj-lt"/>
                          <a:ea typeface="Calibri" panose="020F0502020204030204" pitchFamily="34" charset="0"/>
                          <a:cs typeface="Times New Roman" panose="02020603050405020304" pitchFamily="18" charset="0"/>
                        </a:rPr>
                        <a:t>Shashi </a:t>
                      </a:r>
                      <a:endParaRPr lang="en-US" sz="1800" kern="100" dirty="0">
                        <a:effectLst/>
                        <a:latin typeface="+mj-lt"/>
                        <a:ea typeface="Calibri" panose="020F0502020204030204" pitchFamily="34" charset="0"/>
                        <a:cs typeface="Times New Roman" panose="02020603050405020304" pitchFamily="18" charset="0"/>
                      </a:endParaRPr>
                    </a:p>
                  </a:txBody>
                  <a:tcPr marL="68580" marR="68580" marT="0" marB="0"/>
                </a:tc>
              </a:tr>
              <a:tr h="370840">
                <a:tc>
                  <a:txBody>
                    <a:bodyPr/>
                    <a:lstStyle/>
                    <a:p>
                      <a:pPr marL="0" marR="0">
                        <a:lnSpc>
                          <a:spcPct val="115000"/>
                        </a:lnSpc>
                        <a:spcAft>
                          <a:spcPts val="800"/>
                        </a:spcAft>
                        <a:buNone/>
                      </a:pPr>
                      <a:r>
                        <a:rPr lang="en-US" sz="1800" kern="100" dirty="0">
                          <a:effectLst/>
                          <a:latin typeface="+mj-lt"/>
                          <a:ea typeface="Calibri" panose="020F0502020204030204" pitchFamily="34" charset="0"/>
                          <a:cs typeface="Times New Roman" panose="02020603050405020304" pitchFamily="18" charset="0"/>
                        </a:rPr>
                        <a:t>Primary Economic Activity </a:t>
                      </a:r>
                      <a:endParaRPr lang="en-US" sz="1800" kern="1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1800" kern="100" dirty="0">
                          <a:effectLst/>
                          <a:latin typeface="+mj-lt"/>
                          <a:ea typeface="Calibri" panose="020F0502020204030204" pitchFamily="34" charset="0"/>
                          <a:cs typeface="Times New Roman" panose="02020603050405020304" pitchFamily="18" charset="0"/>
                        </a:rPr>
                        <a:t>Livestock production, small grain production </a:t>
                      </a:r>
                      <a:endParaRPr lang="en-US" sz="1800" kern="100" dirty="0">
                        <a:effectLst/>
                        <a:latin typeface="+mj-lt"/>
                        <a:ea typeface="Calibri" panose="020F0502020204030204" pitchFamily="34" charset="0"/>
                        <a:cs typeface="Times New Roman" panose="02020603050405020304" pitchFamily="18" charset="0"/>
                      </a:endParaRPr>
                    </a:p>
                  </a:txBody>
                  <a:tcPr marL="68580" marR="68580" marT="0" marB="0"/>
                </a:tc>
              </a:tr>
              <a:tr h="370840">
                <a:tc>
                  <a:txBody>
                    <a:bodyPr/>
                    <a:lstStyle/>
                    <a:p>
                      <a:pPr marL="0" marR="0">
                        <a:lnSpc>
                          <a:spcPct val="115000"/>
                        </a:lnSpc>
                        <a:spcAft>
                          <a:spcPts val="800"/>
                        </a:spcAft>
                        <a:buNone/>
                      </a:pPr>
                      <a:r>
                        <a:rPr lang="en-US" sz="1800" kern="100" dirty="0">
                          <a:effectLst/>
                          <a:latin typeface="+mj-lt"/>
                          <a:ea typeface="Calibri" panose="020F0502020204030204" pitchFamily="34" charset="0"/>
                          <a:cs typeface="Times New Roman" panose="02020603050405020304" pitchFamily="18" charset="0"/>
                        </a:rPr>
                        <a:t>Number of Business centres </a:t>
                      </a:r>
                      <a:endParaRPr lang="en-US" sz="1800" kern="1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1800" kern="100" dirty="0">
                          <a:effectLst/>
                          <a:latin typeface="+mj-lt"/>
                          <a:ea typeface="Calibri" panose="020F0502020204030204" pitchFamily="34" charset="0"/>
                          <a:cs typeface="Times New Roman" panose="02020603050405020304" pitchFamily="18" charset="0"/>
                        </a:rPr>
                        <a:t>103 business centres </a:t>
                      </a:r>
                      <a:endParaRPr lang="en-US" sz="1800" kern="100" dirty="0">
                        <a:effectLst/>
                        <a:latin typeface="+mj-lt"/>
                        <a:ea typeface="Calibri" panose="020F0502020204030204" pitchFamily="34" charset="0"/>
                        <a:cs typeface="Times New Roman" panose="02020603050405020304" pitchFamily="18" charset="0"/>
                      </a:endParaRPr>
                    </a:p>
                  </a:txBody>
                  <a:tcPr marL="68580" marR="68580" marT="0" marB="0"/>
                </a:tc>
              </a:tr>
              <a:tr h="370840">
                <a:tc>
                  <a:txBody>
                    <a:bodyPr/>
                    <a:lstStyle/>
                    <a:p>
                      <a:pPr marL="0" marR="0">
                        <a:lnSpc>
                          <a:spcPct val="115000"/>
                        </a:lnSpc>
                        <a:spcAft>
                          <a:spcPts val="800"/>
                        </a:spcAft>
                        <a:buNone/>
                      </a:pPr>
                      <a:r>
                        <a:rPr lang="en-US" sz="1800" kern="100" dirty="0">
                          <a:effectLst/>
                          <a:latin typeface="+mj-lt"/>
                          <a:ea typeface="Calibri" panose="020F0502020204030204" pitchFamily="34" charset="0"/>
                          <a:cs typeface="Times New Roman" panose="02020603050405020304" pitchFamily="18" charset="0"/>
                        </a:rPr>
                        <a:t>Districts sharing borders </a:t>
                      </a:r>
                      <a:endParaRPr lang="en-US" sz="1800" kern="1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15000"/>
                        </a:lnSpc>
                        <a:buFont typeface="+mj-lt"/>
                        <a:buAutoNum type="arabicPeriod"/>
                      </a:pPr>
                      <a:r>
                        <a:rPr lang="en-US" sz="1800" kern="100" dirty="0">
                          <a:effectLst/>
                          <a:latin typeface="+mj-lt"/>
                          <a:ea typeface="Calibri" panose="020F0502020204030204" pitchFamily="34" charset="0"/>
                          <a:cs typeface="Times New Roman" panose="02020603050405020304" pitchFamily="18" charset="0"/>
                        </a:rPr>
                        <a:t>Bulilima District to the North </a:t>
                      </a:r>
                      <a:endParaRPr lang="en-US" sz="1800" kern="100" dirty="0">
                        <a:effectLst/>
                        <a:latin typeface="+mj-lt"/>
                        <a:ea typeface="Calibri" panose="020F0502020204030204" pitchFamily="34" charset="0"/>
                        <a:cs typeface="Times New Roman" panose="02020603050405020304" pitchFamily="18" charset="0"/>
                      </a:endParaRPr>
                    </a:p>
                    <a:p>
                      <a:pPr marL="342900" marR="0" lvl="0" indent="-342900">
                        <a:lnSpc>
                          <a:spcPct val="115000"/>
                        </a:lnSpc>
                        <a:buFont typeface="+mj-lt"/>
                        <a:buAutoNum type="arabicPeriod"/>
                      </a:pPr>
                      <a:r>
                        <a:rPr lang="en-US" sz="1800" kern="100" dirty="0">
                          <a:effectLst/>
                          <a:latin typeface="+mj-lt"/>
                          <a:ea typeface="Calibri" panose="020F0502020204030204" pitchFamily="34" charset="0"/>
                          <a:cs typeface="Times New Roman" panose="02020603050405020304" pitchFamily="18" charset="0"/>
                        </a:rPr>
                        <a:t>Matobo District to the East </a:t>
                      </a:r>
                      <a:endParaRPr lang="en-US" sz="1800" kern="100" dirty="0">
                        <a:effectLst/>
                        <a:latin typeface="+mj-lt"/>
                        <a:ea typeface="Calibri" panose="020F0502020204030204" pitchFamily="34" charset="0"/>
                        <a:cs typeface="Times New Roman" panose="02020603050405020304" pitchFamily="18" charset="0"/>
                      </a:endParaRPr>
                    </a:p>
                    <a:p>
                      <a:pPr marL="342900" marR="0" lvl="0" indent="-342900">
                        <a:lnSpc>
                          <a:spcPct val="115000"/>
                        </a:lnSpc>
                        <a:spcAft>
                          <a:spcPts val="800"/>
                        </a:spcAft>
                        <a:buFont typeface="+mj-lt"/>
                        <a:buAutoNum type="arabicPeriod"/>
                      </a:pPr>
                      <a:r>
                        <a:rPr lang="en-US" sz="1800" kern="100" dirty="0">
                          <a:effectLst/>
                          <a:latin typeface="+mj-lt"/>
                          <a:ea typeface="Calibri" panose="020F0502020204030204" pitchFamily="34" charset="0"/>
                          <a:cs typeface="Times New Roman" panose="02020603050405020304" pitchFamily="18" charset="0"/>
                        </a:rPr>
                        <a:t>Botswana to the South East </a:t>
                      </a:r>
                      <a:endParaRPr lang="en-US" sz="1800" kern="100" dirty="0">
                        <a:effectLst/>
                        <a:latin typeface="+mj-lt"/>
                        <a:ea typeface="Calibri" panose="020F0502020204030204" pitchFamily="34" charset="0"/>
                        <a:cs typeface="Times New Roman" panose="02020603050405020304" pitchFamily="18" charset="0"/>
                      </a:endParaRPr>
                    </a:p>
                  </a:txBody>
                  <a:tcPr marL="68580" marR="68580" marT="0" marB="0"/>
                </a:tc>
              </a:tr>
              <a:tr h="370840">
                <a:tc>
                  <a:txBody>
                    <a:bodyPr/>
                    <a:lstStyle/>
                    <a:p>
                      <a:pPr marL="0" marR="0">
                        <a:lnSpc>
                          <a:spcPct val="115000"/>
                        </a:lnSpc>
                        <a:spcAft>
                          <a:spcPts val="800"/>
                        </a:spcAft>
                        <a:buNone/>
                      </a:pPr>
                      <a:r>
                        <a:rPr lang="en-US" sz="1800" kern="100" dirty="0">
                          <a:effectLst/>
                          <a:latin typeface="+mj-lt"/>
                          <a:ea typeface="Calibri" panose="020F0502020204030204" pitchFamily="34" charset="0"/>
                          <a:cs typeface="Times New Roman" panose="02020603050405020304" pitchFamily="18" charset="0"/>
                        </a:rPr>
                        <a:t>Number of Business centres </a:t>
                      </a:r>
                      <a:endParaRPr lang="en-US" sz="1800" kern="1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1800" kern="100" dirty="0">
                          <a:effectLst/>
                          <a:latin typeface="+mj-lt"/>
                          <a:ea typeface="Calibri" panose="020F0502020204030204" pitchFamily="34" charset="0"/>
                          <a:cs typeface="Times New Roman" panose="02020603050405020304" pitchFamily="18" charset="0"/>
                        </a:rPr>
                        <a:t>103 business centres </a:t>
                      </a:r>
                      <a:endParaRPr lang="en-US" sz="1800" kern="100" dirty="0">
                        <a:effectLst/>
                        <a:latin typeface="+mj-lt"/>
                        <a:ea typeface="Calibri" panose="020F0502020204030204" pitchFamily="34" charset="0"/>
                        <a:cs typeface="Times New Roman" panose="02020603050405020304" pitchFamily="18" charset="0"/>
                      </a:endParaRPr>
                    </a:p>
                  </a:txBody>
                  <a:tcPr marL="68580" marR="68580" marT="0" marB="0"/>
                </a:tc>
              </a:tr>
              <a:tr h="370840">
                <a:tc>
                  <a:txBody>
                    <a:bodyPr/>
                    <a:lstStyle/>
                    <a:p>
                      <a:pPr marL="0" marR="0">
                        <a:lnSpc>
                          <a:spcPct val="115000"/>
                        </a:lnSpc>
                        <a:spcAft>
                          <a:spcPts val="800"/>
                        </a:spcAft>
                        <a:buNone/>
                      </a:pPr>
                      <a:r>
                        <a:rPr lang="en-US" sz="1800" kern="100" dirty="0">
                          <a:effectLst/>
                          <a:latin typeface="+mj-lt"/>
                          <a:ea typeface="Calibri" panose="020F0502020204030204" pitchFamily="34" charset="0"/>
                          <a:cs typeface="Times New Roman" panose="02020603050405020304" pitchFamily="18" charset="0"/>
                        </a:rPr>
                        <a:t>Districts sharing borders </a:t>
                      </a:r>
                      <a:endParaRPr lang="en-US" sz="1800" kern="1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15000"/>
                        </a:lnSpc>
                        <a:buFont typeface="+mj-lt"/>
                        <a:buAutoNum type="arabicPeriod"/>
                      </a:pPr>
                      <a:r>
                        <a:rPr lang="en-US" sz="1800" kern="100" dirty="0">
                          <a:effectLst/>
                          <a:latin typeface="+mj-lt"/>
                          <a:ea typeface="Calibri" panose="020F0502020204030204" pitchFamily="34" charset="0"/>
                          <a:cs typeface="Times New Roman" panose="02020603050405020304" pitchFamily="18" charset="0"/>
                        </a:rPr>
                        <a:t>Bulilima District to the North </a:t>
                      </a:r>
                      <a:endParaRPr lang="en-US" sz="1800" kern="100" dirty="0">
                        <a:effectLst/>
                        <a:latin typeface="+mj-lt"/>
                        <a:ea typeface="Calibri" panose="020F0502020204030204" pitchFamily="34" charset="0"/>
                        <a:cs typeface="Times New Roman" panose="02020603050405020304" pitchFamily="18" charset="0"/>
                      </a:endParaRPr>
                    </a:p>
                    <a:p>
                      <a:pPr marL="342900" marR="0" lvl="0" indent="-342900">
                        <a:lnSpc>
                          <a:spcPct val="115000"/>
                        </a:lnSpc>
                        <a:buFont typeface="+mj-lt"/>
                        <a:buAutoNum type="arabicPeriod"/>
                      </a:pPr>
                      <a:r>
                        <a:rPr lang="en-US" sz="1800" kern="100" dirty="0">
                          <a:effectLst/>
                          <a:latin typeface="+mj-lt"/>
                          <a:ea typeface="Calibri" panose="020F0502020204030204" pitchFamily="34" charset="0"/>
                          <a:cs typeface="Times New Roman" panose="02020603050405020304" pitchFamily="18" charset="0"/>
                        </a:rPr>
                        <a:t>Matobo District to the East </a:t>
                      </a:r>
                      <a:endParaRPr lang="en-US" sz="1800" kern="100" dirty="0">
                        <a:effectLst/>
                        <a:latin typeface="+mj-lt"/>
                        <a:ea typeface="Calibri" panose="020F0502020204030204" pitchFamily="34" charset="0"/>
                        <a:cs typeface="Times New Roman" panose="02020603050405020304" pitchFamily="18" charset="0"/>
                      </a:endParaRPr>
                    </a:p>
                    <a:p>
                      <a:pPr marL="342900" marR="0" lvl="0" indent="-342900">
                        <a:lnSpc>
                          <a:spcPct val="115000"/>
                        </a:lnSpc>
                        <a:spcAft>
                          <a:spcPts val="800"/>
                        </a:spcAft>
                        <a:buFont typeface="+mj-lt"/>
                        <a:buAutoNum type="arabicPeriod"/>
                      </a:pPr>
                      <a:r>
                        <a:rPr lang="en-US" sz="1800" kern="100" dirty="0">
                          <a:effectLst/>
                          <a:latin typeface="+mj-lt"/>
                          <a:ea typeface="Calibri" panose="020F0502020204030204" pitchFamily="34" charset="0"/>
                          <a:cs typeface="Times New Roman" panose="02020603050405020304" pitchFamily="18" charset="0"/>
                        </a:rPr>
                        <a:t>Botswana to the South East </a:t>
                      </a:r>
                      <a:endParaRPr lang="en-US" sz="1800" kern="100" dirty="0">
                        <a:effectLst/>
                        <a:latin typeface="+mj-lt"/>
                        <a:ea typeface="Calibri" panose="020F0502020204030204" pitchFamily="34" charset="0"/>
                        <a:cs typeface="Times New Roman" panose="02020603050405020304" pitchFamily="18" charset="0"/>
                      </a:endParaRPr>
                    </a:p>
                  </a:txBody>
                  <a:tcPr marL="68580" marR="68580" marT="0" marB="0"/>
                </a:tc>
              </a:tr>
            </a:tbl>
          </a:graphicData>
        </a:graphic>
      </p:graphicFrame>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5500" y="472273"/>
            <a:ext cx="8610600" cy="1293028"/>
          </a:xfrm>
        </p:spPr>
        <p:txBody>
          <a:bodyPr/>
          <a:lstStyle/>
          <a:p>
            <a:r>
              <a:rPr lang="en-US" dirty="0"/>
              <a:t>WHY invest in </a:t>
            </a:r>
            <a:r>
              <a:rPr lang="en-US" dirty="0" err="1"/>
              <a:t>mangwe</a:t>
            </a:r>
            <a:r>
              <a:rPr lang="en-US" dirty="0"/>
              <a:t> district</a:t>
            </a:r>
            <a:endParaRPr lang="en-US" dirty="0"/>
          </a:p>
        </p:txBody>
      </p:sp>
      <p:sp>
        <p:nvSpPr>
          <p:cNvPr id="3" name="Content Placeholder 2"/>
          <p:cNvSpPr>
            <a:spLocks noGrp="1"/>
          </p:cNvSpPr>
          <p:nvPr>
            <p:ph idx="1"/>
          </p:nvPr>
        </p:nvSpPr>
        <p:spPr>
          <a:xfrm>
            <a:off x="381000" y="1651000"/>
            <a:ext cx="11430000" cy="5041900"/>
          </a:xfrm>
        </p:spPr>
        <p:txBody>
          <a:bodyPr>
            <a:normAutofit fontScale="92500" lnSpcReduction="10000"/>
          </a:bodyPr>
          <a:lstStyle/>
          <a:p>
            <a:r>
              <a:rPr lang="en-US" sz="2600" dirty="0">
                <a:solidFill>
                  <a:srgbClr val="3F3F3F"/>
                </a:solidFill>
              </a:rPr>
              <a:t>There are two strategic </a:t>
            </a:r>
            <a:r>
              <a:rPr lang="en-US" sz="2600" dirty="0" err="1">
                <a:solidFill>
                  <a:srgbClr val="3F3F3F"/>
                </a:solidFill>
              </a:rPr>
              <a:t>centres</a:t>
            </a:r>
            <a:r>
              <a:rPr lang="en-US" sz="2600" dirty="0">
                <a:solidFill>
                  <a:srgbClr val="3F3F3F"/>
                </a:solidFill>
              </a:rPr>
              <a:t> in Mangwe, </a:t>
            </a:r>
            <a:r>
              <a:rPr lang="en-US" sz="2600" dirty="0" err="1">
                <a:solidFill>
                  <a:srgbClr val="3F3F3F"/>
                </a:solidFill>
              </a:rPr>
              <a:t>Ingwizi</a:t>
            </a:r>
            <a:r>
              <a:rPr lang="en-US" sz="2600" dirty="0">
                <a:solidFill>
                  <a:srgbClr val="3F3F3F"/>
                </a:solidFill>
              </a:rPr>
              <a:t> G/P and </a:t>
            </a:r>
            <a:r>
              <a:rPr lang="en-US" sz="2600" dirty="0" err="1">
                <a:solidFill>
                  <a:srgbClr val="3F3F3F"/>
                </a:solidFill>
              </a:rPr>
              <a:t>Mphoengs</a:t>
            </a:r>
            <a:r>
              <a:rPr lang="en-US" sz="2600" dirty="0">
                <a:solidFill>
                  <a:srgbClr val="3F3F3F"/>
                </a:solidFill>
              </a:rPr>
              <a:t> RSC with numerous benefits</a:t>
            </a:r>
            <a:endParaRPr lang="en-US" sz="2600" dirty="0">
              <a:solidFill>
                <a:srgbClr val="3F3F3F"/>
              </a:solidFill>
            </a:endParaRPr>
          </a:p>
          <a:p>
            <a:r>
              <a:rPr lang="en-US" sz="2600" dirty="0">
                <a:solidFill>
                  <a:srgbClr val="3F3F3F"/>
                </a:solidFill>
              </a:rPr>
              <a:t>The size and strategic location of </a:t>
            </a:r>
            <a:r>
              <a:rPr lang="en-US" sz="2600" dirty="0" err="1">
                <a:solidFill>
                  <a:srgbClr val="3F3F3F"/>
                </a:solidFill>
              </a:rPr>
              <a:t>Ingwizi</a:t>
            </a:r>
            <a:r>
              <a:rPr lang="en-US" sz="2600" dirty="0">
                <a:solidFill>
                  <a:srgbClr val="3F3F3F"/>
                </a:solidFill>
              </a:rPr>
              <a:t> Growth Point makes it a hub for economic growth and development in Mangwe District as it is located at the heart of the district.</a:t>
            </a:r>
            <a:endParaRPr lang="en-US" sz="2600" dirty="0">
              <a:solidFill>
                <a:srgbClr val="3F3F3F"/>
              </a:solidFill>
            </a:endParaRPr>
          </a:p>
          <a:p>
            <a:r>
              <a:rPr lang="en-US" sz="2600" dirty="0" err="1"/>
              <a:t>Ingwizi's</a:t>
            </a:r>
            <a:r>
              <a:rPr lang="en-US" sz="2600" dirty="0"/>
              <a:t> population is increasing, driving demand for services and creating opportunities for businesses.</a:t>
            </a:r>
            <a:endParaRPr lang="en-US" sz="2600" dirty="0"/>
          </a:p>
          <a:p>
            <a:r>
              <a:rPr lang="en-US" sz="2600" dirty="0" err="1"/>
              <a:t>Mphoengs</a:t>
            </a:r>
            <a:r>
              <a:rPr lang="en-US" sz="2600" dirty="0"/>
              <a:t> offers tremendous growth potential, with 65 residential stands and a commercial </a:t>
            </a:r>
            <a:r>
              <a:rPr lang="en-US" sz="2600" dirty="0" err="1"/>
              <a:t>centre</a:t>
            </a:r>
            <a:r>
              <a:rPr lang="en-US" sz="2600" dirty="0"/>
              <a:t>, providing room for expansion.</a:t>
            </a:r>
            <a:endParaRPr lang="en-US" sz="2600" dirty="0"/>
          </a:p>
          <a:p>
            <a:r>
              <a:rPr lang="en-US" sz="2600" dirty="0"/>
              <a:t>It boasts unbeatable accessibility, situated less than 25km from Francis Town, Botswana. This strategic location serves as a gateway between Zimbabwe and Botswana, unlocking regional trade opportunities and positioning </a:t>
            </a:r>
            <a:r>
              <a:rPr lang="en-US" sz="2600" dirty="0" err="1"/>
              <a:t>Mphoengs</a:t>
            </a:r>
            <a:r>
              <a:rPr lang="en-US" sz="2600" dirty="0"/>
              <a:t> as a hub for cross-border business and investment for a growing market.</a:t>
            </a:r>
            <a:endParaRPr lang="en-US" sz="2600" dirty="0"/>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 y="359450"/>
            <a:ext cx="11496675" cy="4407703"/>
          </a:xfrm>
        </p:spPr>
        <p:txBody>
          <a:bodyPr>
            <a:normAutofit fontScale="90000"/>
          </a:bodyPr>
          <a:lstStyle/>
          <a:p>
            <a:r>
              <a:rPr lang="en-US" sz="9000" dirty="0"/>
              <a:t>DISTRICT ENDOWMENTS &amp; INVESTMENT OPPORTUNITIES</a:t>
            </a:r>
            <a:endParaRPr lang="en-US" sz="9000" dirty="0"/>
          </a:p>
        </p:txBody>
      </p:sp>
      <p:sp>
        <p:nvSpPr>
          <p:cNvPr id="4" name="TextBox 3"/>
          <p:cNvSpPr txBox="1"/>
          <p:nvPr/>
        </p:nvSpPr>
        <p:spPr>
          <a:xfrm>
            <a:off x="1676400" y="4467225"/>
            <a:ext cx="7029450" cy="2031325"/>
          </a:xfrm>
          <a:prstGeom prst="rect">
            <a:avLst/>
          </a:prstGeom>
          <a:noFill/>
        </p:spPr>
        <p:txBody>
          <a:bodyPr wrap="square" rtlCol="0">
            <a:spAutoFit/>
          </a:bodyPr>
          <a:lstStyle/>
          <a:p>
            <a:pPr marL="342900" indent="-342900">
              <a:buAutoNum type="arabicPeriod"/>
            </a:pPr>
            <a:r>
              <a:rPr lang="en-US" dirty="0"/>
              <a:t>TOURISM</a:t>
            </a:r>
            <a:endParaRPr lang="en-US" dirty="0"/>
          </a:p>
          <a:p>
            <a:pPr marL="342900" indent="-342900">
              <a:buAutoNum type="arabicPeriod"/>
            </a:pPr>
            <a:r>
              <a:rPr lang="en-US" dirty="0"/>
              <a:t>MINING</a:t>
            </a:r>
            <a:endParaRPr lang="en-US" dirty="0"/>
          </a:p>
          <a:p>
            <a:pPr marL="342900" indent="-342900">
              <a:buAutoNum type="arabicPeriod"/>
            </a:pPr>
            <a:r>
              <a:rPr lang="en-US" dirty="0"/>
              <a:t>LIVESTOCK</a:t>
            </a:r>
            <a:endParaRPr lang="en-US" dirty="0"/>
          </a:p>
          <a:p>
            <a:pPr marL="342900" indent="-342900">
              <a:buAutoNum type="arabicPeriod"/>
            </a:pPr>
            <a:r>
              <a:rPr lang="en-US" dirty="0"/>
              <a:t>AGRICULTURE</a:t>
            </a:r>
            <a:endParaRPr lang="en-US" dirty="0"/>
          </a:p>
          <a:p>
            <a:pPr marL="342900" indent="-342900">
              <a:buAutoNum type="arabicPeriod"/>
            </a:pPr>
            <a:r>
              <a:rPr lang="en-US" dirty="0"/>
              <a:t>LAND DEVELOPMENT</a:t>
            </a:r>
            <a:endParaRPr lang="en-US" dirty="0"/>
          </a:p>
          <a:p>
            <a:pPr marL="342900" indent="-342900">
              <a:buAutoNum type="arabicPeriod"/>
            </a:pPr>
            <a:r>
              <a:rPr lang="en-US" dirty="0"/>
              <a:t>SOLAR POWER GENERATION</a:t>
            </a:r>
            <a:endParaRPr lang="en-US" dirty="0"/>
          </a:p>
          <a:p>
            <a:pPr marL="342900" indent="-342900">
              <a:buAutoNum type="arabicPeriod"/>
            </a:pPr>
            <a:r>
              <a:rPr lang="en-US" dirty="0"/>
              <a:t>WIND POWER GENERATION</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264" y="367453"/>
            <a:ext cx="10018713" cy="1752599"/>
          </a:xfrm>
        </p:spPr>
        <p:txBody>
          <a:bodyPr/>
          <a:lstStyle/>
          <a:p>
            <a:r>
              <a:rPr lang="en-US" dirty="0"/>
              <a:t>INGWIZI DAM</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1" cstate="print">
            <a:extLst>
              <a:ext uri="{28A0092B-C50C-407E-A947-70E740481C1C}">
                <a14:useLocalDpi xmlns:a14="http://schemas.microsoft.com/office/drawing/2010/main" val="0"/>
              </a:ext>
            </a:extLst>
          </a:blip>
          <a:srcRect b="8115"/>
          <a:stretch>
            <a:fillRect/>
          </a:stretch>
        </p:blipFill>
        <p:spPr bwMode="auto">
          <a:xfrm>
            <a:off x="886955" y="1921003"/>
            <a:ext cx="10150554" cy="4297681"/>
          </a:xfrm>
          <a:prstGeom prst="rect">
            <a:avLst/>
          </a:prstGeom>
          <a:noFill/>
          <a:ln>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restig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6625" y="536408"/>
            <a:ext cx="8610600" cy="1293028"/>
          </a:xfrm>
        </p:spPr>
        <p:txBody>
          <a:bodyPr>
            <a:normAutofit/>
          </a:bodyPr>
          <a:lstStyle/>
          <a:p>
            <a:r>
              <a:rPr lang="en-US" dirty="0"/>
              <a:t>INGWIZI DAM FISHING AND BOATING </a:t>
            </a:r>
            <a:br>
              <a:rPr lang="en-US" dirty="0"/>
            </a:br>
            <a:endParaRPr lang="en-US" dirty="0"/>
          </a:p>
        </p:txBody>
      </p:sp>
      <p:sp>
        <p:nvSpPr>
          <p:cNvPr id="3" name="Content Placeholder 2"/>
          <p:cNvSpPr>
            <a:spLocks noGrp="1"/>
          </p:cNvSpPr>
          <p:nvPr>
            <p:ph idx="1"/>
          </p:nvPr>
        </p:nvSpPr>
        <p:spPr>
          <a:xfrm>
            <a:off x="247649" y="1416937"/>
            <a:ext cx="11839575" cy="4024125"/>
          </a:xfrm>
        </p:spPr>
        <p:txBody>
          <a:bodyPr/>
          <a:lstStyle/>
          <a:p>
            <a:pPr marL="0" indent="0">
              <a:buNone/>
            </a:pPr>
            <a:r>
              <a:rPr lang="en-US" sz="1800" dirty="0"/>
              <a:t>As you stand on its shores, you are greeted by the sight of rolling hills, lush vegetation, and the shimmering surface of the water, all of which create a picturesque backdrop for a variety of outdoor activities.</a:t>
            </a:r>
            <a:endParaRPr lang="en-US" sz="1800" dirty="0"/>
          </a:p>
          <a:p>
            <a:pPr marL="0" indent="0">
              <a:buNone/>
            </a:pPr>
            <a:r>
              <a:rPr lang="en-US" sz="1800" dirty="0"/>
              <a:t>With its vast waters, you can find numerous fishing spots that cater to different preferences and skill levels. Whether you are casting your line from a boat or the shore, the thrill of reeling in a catch amidst such natural beauty is an experience like no other. As you embark on your fishing journey, you will discover not only the joy of angling but also the serenity that comes from being surrounded by nature’s wonders.</a:t>
            </a:r>
            <a:endParaRPr lang="en-US" sz="1800" dirty="0"/>
          </a:p>
          <a:p>
            <a:endParaRPr lang="en-US" dirty="0"/>
          </a:p>
        </p:txBody>
      </p:sp>
      <p:pic>
        <p:nvPicPr>
          <p:cNvPr id="4" name="Picture 3"/>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42495" y="3534962"/>
            <a:ext cx="4706210" cy="3068264"/>
          </a:xfrm>
          <a:prstGeom prst="rect">
            <a:avLst/>
          </a:prstGeom>
          <a:noFill/>
          <a:ln>
            <a:noFill/>
          </a:ln>
        </p:spPr>
      </p:pic>
      <p:pic>
        <p:nvPicPr>
          <p:cNvPr id="5"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8147" y="3626056"/>
            <a:ext cx="5791200" cy="28860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Mangwe Pass, the Historical Monument in Mangwe District.</a:t>
            </a:r>
            <a:br>
              <a:rPr lang="en-US" dirty="0"/>
            </a:br>
            <a:endParaRPr lang="en-US" dirty="0"/>
          </a:p>
        </p:txBody>
      </p:sp>
      <p:sp>
        <p:nvSpPr>
          <p:cNvPr id="13" name="Content Placeholder 12"/>
          <p:cNvSpPr>
            <a:spLocks noGrp="1"/>
          </p:cNvSpPr>
          <p:nvPr>
            <p:ph idx="1"/>
          </p:nvPr>
        </p:nvSpPr>
        <p:spPr>
          <a:xfrm>
            <a:off x="571500" y="1918335"/>
            <a:ext cx="10820400" cy="4024125"/>
          </a:xfrm>
        </p:spPr>
        <p:txBody>
          <a:bodyPr/>
          <a:lstStyle/>
          <a:p>
            <a:pPr marL="0" indent="0">
              <a:buNone/>
            </a:pPr>
            <a:r>
              <a:rPr lang="en-US" dirty="0"/>
              <a:t>The Mangwe Pass Memorial to the Pre-Pioneers was unveiled on July 18, 1954, by Sir Robert </a:t>
            </a:r>
            <a:r>
              <a:rPr lang="en-US" dirty="0" err="1"/>
              <a:t>Tredgold</a:t>
            </a:r>
            <a:r>
              <a:rPr lang="en-US" dirty="0"/>
              <a:t>. a great-grandson of Robert Moffat who was one of the first Europeans to enter the pass. </a:t>
            </a:r>
            <a:endParaRPr lang="en-US" dirty="0"/>
          </a:p>
        </p:txBody>
      </p:sp>
      <p:pic>
        <p:nvPicPr>
          <p:cNvPr id="9" name="Content Placeholder 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600247" y="2979876"/>
            <a:ext cx="2833092" cy="3777457"/>
          </a:xfrm>
          <a:prstGeom prst="rect">
            <a:avLst/>
          </a:prstGeom>
          <a:noFill/>
          <a:ln>
            <a:noFill/>
          </a:ln>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1686" y="3408212"/>
            <a:ext cx="3381375" cy="2685415"/>
          </a:xfrm>
          <a:prstGeom prst="rect">
            <a:avLst/>
          </a:prstGeom>
          <a:noFill/>
          <a:ln>
            <a:noFill/>
          </a:ln>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33229" y="3211363"/>
            <a:ext cx="3626537" cy="3314484"/>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0650" y="28407"/>
            <a:ext cx="8610600" cy="1293028"/>
          </a:xfrm>
        </p:spPr>
        <p:txBody>
          <a:bodyPr/>
          <a:lstStyle/>
          <a:p>
            <a:r>
              <a:rPr lang="en-US" dirty="0"/>
              <a:t>ELEPHANT HERD</a:t>
            </a:r>
            <a:endParaRPr lang="en-US" dirty="0"/>
          </a:p>
        </p:txBody>
      </p:sp>
      <p:sp>
        <p:nvSpPr>
          <p:cNvPr id="3" name="Content Placeholder 2"/>
          <p:cNvSpPr>
            <a:spLocks noGrp="1"/>
          </p:cNvSpPr>
          <p:nvPr>
            <p:ph idx="1"/>
          </p:nvPr>
        </p:nvSpPr>
        <p:spPr>
          <a:xfrm>
            <a:off x="180974" y="1321435"/>
            <a:ext cx="11744325" cy="4024125"/>
          </a:xfrm>
        </p:spPr>
        <p:txBody>
          <a:bodyPr/>
          <a:lstStyle/>
          <a:p>
            <a:pPr marL="0" indent="0">
              <a:buNone/>
            </a:pPr>
            <a:r>
              <a:rPr lang="en-US" dirty="0"/>
              <a:t>These elephants primarily spend their time in family groups, varying in size from 3 to 10 individuals. Composed mainly of closely related female elephants, these groups are led by a dominant matriarch, usually the oldest and most experienced female. The matriarch guides the family to crucial resources, including vegetation, water from </a:t>
            </a:r>
            <a:r>
              <a:rPr lang="en-US" dirty="0" err="1"/>
              <a:t>Ngwizi</a:t>
            </a:r>
            <a:r>
              <a:rPr lang="en-US" dirty="0"/>
              <a:t> dam, and essential mineral deposits around the area.</a:t>
            </a:r>
            <a:endParaRPr lang="en-US" dirty="0"/>
          </a:p>
        </p:txBody>
      </p:sp>
      <p:pic>
        <p:nvPicPr>
          <p:cNvPr id="4103" name="Picture 4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237287" y="3029752"/>
            <a:ext cx="5318125" cy="352107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787" y="3333497"/>
            <a:ext cx="5318125" cy="27352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8"/>
          <p:cNvSpPr>
            <a:spLocks noChangeArrowheads="1"/>
          </p:cNvSpPr>
          <p:nvPr/>
        </p:nvSpPr>
        <p:spPr bwMode="auto">
          <a:xfrm>
            <a:off x="2076450" y="30717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8" name="Rectangle 9"/>
          <p:cNvSpPr>
            <a:spLocks noChangeArrowheads="1"/>
          </p:cNvSpPr>
          <p:nvPr/>
        </p:nvSpPr>
        <p:spPr bwMode="auto">
          <a:xfrm>
            <a:off x="2076450" y="428544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9" name="Rectangle 10"/>
          <p:cNvSpPr>
            <a:spLocks noChangeArrowheads="1"/>
          </p:cNvSpPr>
          <p:nvPr/>
        </p:nvSpPr>
        <p:spPr bwMode="auto">
          <a:xfrm>
            <a:off x="2076450" y="702071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13474</Words>
  <Application>WPS Presentation</Application>
  <PresentationFormat>Widescreen</PresentationFormat>
  <Paragraphs>576</Paragraphs>
  <Slides>26</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26</vt:i4>
      </vt:variant>
    </vt:vector>
  </HeadingPairs>
  <TitlesOfParts>
    <vt:vector size="39" baseType="lpstr">
      <vt:lpstr>Arial</vt:lpstr>
      <vt:lpstr>SimSun</vt:lpstr>
      <vt:lpstr>Wingdings</vt:lpstr>
      <vt:lpstr>Wingdings 3</vt:lpstr>
      <vt:lpstr>Arial</vt:lpstr>
      <vt:lpstr>Times New Roman</vt:lpstr>
      <vt:lpstr>Times New Roman</vt:lpstr>
      <vt:lpstr>Calibri</vt:lpstr>
      <vt:lpstr>Trebuchet MS</vt:lpstr>
      <vt:lpstr>Microsoft YaHei</vt:lpstr>
      <vt:lpstr>Arial Unicode MS</vt:lpstr>
      <vt:lpstr>Arial Narrow</vt:lpstr>
      <vt:lpstr>Facet</vt:lpstr>
      <vt:lpstr>PowerPoint 演示文稿</vt:lpstr>
      <vt:lpstr>PowerPoint 演示文稿</vt:lpstr>
      <vt:lpstr>MANGWE OVERVIEW </vt:lpstr>
      <vt:lpstr>WHY invest in mangwe district</vt:lpstr>
      <vt:lpstr>DISTRICT ENDOWMENTS &amp; INVESTMENT OPPORTUNITIES</vt:lpstr>
      <vt:lpstr>INGWIZI DAM</vt:lpstr>
      <vt:lpstr>INGWIZI DAM FISHING AND BOATING  </vt:lpstr>
      <vt:lpstr>Mangwe Pass, the Historical Monument in Mangwe District. </vt:lpstr>
      <vt:lpstr>ELEPHANT HERD</vt:lpstr>
      <vt:lpstr>INGWIZI ARDA IRRIGATION  </vt:lpstr>
      <vt:lpstr> LIVESTOCK RANCHING</vt:lpstr>
      <vt:lpstr>MINING</vt:lpstr>
      <vt:lpstr>MASTER PLAN POTENTIAL INVESTMENTS</vt:lpstr>
      <vt:lpstr>SECTOR 1:  TOURISM</vt:lpstr>
      <vt:lpstr>PowerPoint 演示文稿</vt:lpstr>
      <vt:lpstr>PowerPoint 演示文稿</vt:lpstr>
      <vt:lpstr>SECTOR 2:  HOUSING DEVELOPMENT &amp; Social amenities</vt:lpstr>
      <vt:lpstr>PowerPoint 演示文稿</vt:lpstr>
      <vt:lpstr>PowerPoint 演示文稿</vt:lpstr>
      <vt:lpstr>PowerPoint 演示文稿</vt:lpstr>
      <vt:lpstr>PowerPoint 演示文稿</vt:lpstr>
      <vt:lpstr>SECTOR 3:  AGRICULTURE AND FOOD PROCESSING</vt:lpstr>
      <vt:lpstr>PowerPoint 演示文稿</vt:lpstr>
      <vt:lpstr>SECTOR 4:  ENERGY</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Charles Sibanda</dc:creator>
  <cp:lastModifiedBy>jonso</cp:lastModifiedBy>
  <cp:revision>32</cp:revision>
  <dcterms:created xsi:type="dcterms:W3CDTF">2026-03-17T13:08:00Z</dcterms:created>
  <dcterms:modified xsi:type="dcterms:W3CDTF">2026-04-13T15:23:56Z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9062F5545269432F8E26731017E1A6E9_12</vt:lpwstr>
  </property>
  <property fmtid="{D5CDD505-2E9C-101B-9397-08002B2CF9AE}" pid="3" name="KSOProductBuildVer">
    <vt:lpwstr>2057-12.2.0.23201</vt:lpwstr>
  </property>
</Properties>
</file>